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3"/>
  </p:notesMasterIdLst>
  <p:sldIdLst>
    <p:sldId id="570" r:id="rId2"/>
    <p:sldId id="706" r:id="rId3"/>
    <p:sldId id="618" r:id="rId4"/>
    <p:sldId id="619" r:id="rId5"/>
    <p:sldId id="620" r:id="rId6"/>
    <p:sldId id="621" r:id="rId7"/>
    <p:sldId id="622" r:id="rId8"/>
    <p:sldId id="623" r:id="rId9"/>
    <p:sldId id="624" r:id="rId10"/>
    <p:sldId id="625" r:id="rId11"/>
    <p:sldId id="626" r:id="rId12"/>
    <p:sldId id="627" r:id="rId13"/>
    <p:sldId id="628" r:id="rId14"/>
    <p:sldId id="629" r:id="rId15"/>
    <p:sldId id="630" r:id="rId16"/>
    <p:sldId id="631" r:id="rId17"/>
    <p:sldId id="632" r:id="rId18"/>
    <p:sldId id="633" r:id="rId19"/>
    <p:sldId id="634" r:id="rId20"/>
    <p:sldId id="635" r:id="rId21"/>
    <p:sldId id="636" r:id="rId22"/>
    <p:sldId id="637" r:id="rId23"/>
    <p:sldId id="638" r:id="rId24"/>
    <p:sldId id="639" r:id="rId25"/>
    <p:sldId id="640" r:id="rId26"/>
    <p:sldId id="641" r:id="rId27"/>
    <p:sldId id="642" r:id="rId28"/>
    <p:sldId id="643" r:id="rId29"/>
    <p:sldId id="646" r:id="rId30"/>
    <p:sldId id="647" r:id="rId31"/>
    <p:sldId id="644" r:id="rId32"/>
    <p:sldId id="645" r:id="rId33"/>
    <p:sldId id="649" r:id="rId34"/>
    <p:sldId id="650" r:id="rId35"/>
    <p:sldId id="651" r:id="rId36"/>
    <p:sldId id="652" r:id="rId37"/>
    <p:sldId id="653" r:id="rId38"/>
    <p:sldId id="654" r:id="rId39"/>
    <p:sldId id="655" r:id="rId40"/>
    <p:sldId id="656" r:id="rId41"/>
    <p:sldId id="657" r:id="rId42"/>
    <p:sldId id="658" r:id="rId43"/>
    <p:sldId id="659" r:id="rId44"/>
    <p:sldId id="660" r:id="rId45"/>
    <p:sldId id="661" r:id="rId46"/>
    <p:sldId id="662" r:id="rId47"/>
    <p:sldId id="663" r:id="rId48"/>
    <p:sldId id="664" r:id="rId49"/>
    <p:sldId id="665" r:id="rId50"/>
    <p:sldId id="666" r:id="rId51"/>
    <p:sldId id="667" r:id="rId52"/>
    <p:sldId id="668" r:id="rId53"/>
    <p:sldId id="669" r:id="rId54"/>
    <p:sldId id="670" r:id="rId55"/>
    <p:sldId id="671" r:id="rId56"/>
    <p:sldId id="672" r:id="rId57"/>
    <p:sldId id="673" r:id="rId58"/>
    <p:sldId id="675" r:id="rId59"/>
    <p:sldId id="674" r:id="rId60"/>
    <p:sldId id="676" r:id="rId61"/>
    <p:sldId id="677" r:id="rId62"/>
    <p:sldId id="678" r:id="rId63"/>
    <p:sldId id="679" r:id="rId64"/>
    <p:sldId id="680" r:id="rId65"/>
    <p:sldId id="681" r:id="rId66"/>
    <p:sldId id="682" r:id="rId67"/>
    <p:sldId id="683" r:id="rId68"/>
    <p:sldId id="684" r:id="rId69"/>
    <p:sldId id="685" r:id="rId70"/>
    <p:sldId id="686" r:id="rId71"/>
    <p:sldId id="687" r:id="rId72"/>
    <p:sldId id="688" r:id="rId73"/>
    <p:sldId id="689" r:id="rId74"/>
    <p:sldId id="690" r:id="rId75"/>
    <p:sldId id="691" r:id="rId76"/>
    <p:sldId id="692" r:id="rId77"/>
    <p:sldId id="693" r:id="rId78"/>
    <p:sldId id="694" r:id="rId79"/>
    <p:sldId id="695" r:id="rId80"/>
    <p:sldId id="696" r:id="rId81"/>
    <p:sldId id="697" r:id="rId82"/>
    <p:sldId id="698" r:id="rId83"/>
    <p:sldId id="699" r:id="rId84"/>
    <p:sldId id="700" r:id="rId85"/>
    <p:sldId id="701" r:id="rId86"/>
    <p:sldId id="702" r:id="rId87"/>
    <p:sldId id="703" r:id="rId88"/>
    <p:sldId id="704" r:id="rId89"/>
    <p:sldId id="705" r:id="rId90"/>
    <p:sldId id="768" r:id="rId91"/>
    <p:sldId id="769" r:id="rId9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352E6B-72CE-415D-BFA2-21C944496A59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087704-AE3A-4CCC-AD51-0A4B30FB9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20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43617-07BC-4931-8887-3A55C4774C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142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43617-07BC-4931-8887-3A55C4774CA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627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43617-07BC-4931-8887-3A55C4774CA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260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43617-07BC-4931-8887-3A55C4774CA1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72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43617-07BC-4931-8887-3A55C4774CA1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065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43617-07BC-4931-8887-3A55C4774CA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582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43617-07BC-4931-8887-3A55C4774CA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122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43617-07BC-4931-8887-3A55C4774CA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942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43617-07BC-4931-8887-3A55C4774CA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022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43617-07BC-4931-8887-3A55C4774CA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54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43617-07BC-4931-8887-3A55C4774CA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226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43617-07BC-4931-8887-3A55C4774CA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47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43617-07BC-4931-8887-3A55C4774CA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50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20843-A79B-9B3E-014B-CC9161A132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477B24-6F0E-872E-E671-530FA0E774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05CAE-28F4-72DD-862A-13DB99679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E26AA-9E2E-4884-8A23-E39C0426D713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3E515-406A-1FFB-06F4-9383FDD86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F4AE1-550C-B49B-B101-978051131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B6C7A-7B18-40AE-B430-374E6572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630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5435E-D9DC-7C85-4E1F-FF6468C8A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4B591-F1B3-A531-FA6B-1D0222181E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2EDB7-47C1-CFE9-EEDD-3F8A7AA5D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E26AA-9E2E-4884-8A23-E39C0426D713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E6203-9673-5259-2A2B-FEEA565BF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9DDAC-8C83-492E-02EB-D7A0C7CC7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B6C7A-7B18-40AE-B430-374E6572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39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0B2540-6BD5-E17B-64A1-FBA86E5E84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CDEED-5168-02A7-F628-341B401FFD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063C6-86BE-8604-A670-3929EC24B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E26AA-9E2E-4884-8A23-E39C0426D713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79042-8502-633B-B636-350EBEA3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E8AC8-68AB-5848-65D0-D9B0DE4F3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B6C7A-7B18-40AE-B430-374E6572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191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3A62C-0389-D7EE-6269-F1AC94805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56E78-7A61-6D95-3F89-32DCE9C6C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888F2-C610-4E06-ABBD-7CDDA5DD8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E26AA-9E2E-4884-8A23-E39C0426D713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1B93C-E0E3-F00B-875C-28A5F2A12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131D3-E1C8-4087-DF9C-25FE474C4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B6C7A-7B18-40AE-B430-374E6572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936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4C56B-860C-65E0-DDCE-63F31B6FC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62F1E9-37E8-2133-FFD9-6C4584684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05293-C911-0B15-6A66-2B8CCCA79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E26AA-9E2E-4884-8A23-E39C0426D713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7AF96-8C58-D09B-A8AA-906E3D572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097C4-161D-2002-5EC2-8E9C77BA2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B6C7A-7B18-40AE-B430-374E6572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46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EF654-3125-08AE-B6AF-A7C7D8D1C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04A28-6066-BEA9-ACCC-D7C46ADF26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6000C2-83A1-0C5C-75F7-4A4C3D9467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D795BD-7ED9-3618-90C4-512054ABB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E26AA-9E2E-4884-8A23-E39C0426D713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2A112F-ADE6-1229-CD2D-37C1BF536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67A4D2-9A79-0CE5-DDE3-9ABBD672C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B6C7A-7B18-40AE-B430-374E6572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396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7158E-E4CF-BE5E-01A8-C795B585F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7EA1C-7127-6163-5D01-ECC998376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BF65E6-63B6-5630-549E-5DA3045E14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874DAE-6D6F-3F76-4B19-6BE3CF985C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7FF15C-BD84-CCF8-F363-867EBFDAD8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B9F393-D376-A1B8-C2D8-660A60CE4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E26AA-9E2E-4884-8A23-E39C0426D713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ED1DD-1922-DDD8-677D-09D3F29D3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E775BA-D905-0510-8FF4-6F1C4B5CD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B6C7A-7B18-40AE-B430-374E6572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766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A7A1A-7BBE-21B1-EF9B-C3BDC1C3B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7018BD-C427-3954-B7DC-618B9AFC9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E26AA-9E2E-4884-8A23-E39C0426D713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562D49-4403-B6FD-7E31-3A456D6B1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B9759C-E969-B0F6-2608-F4DF5E885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B6C7A-7B18-40AE-B430-374E6572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09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6BD636-0640-BACC-511A-80A989888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E26AA-9E2E-4884-8A23-E39C0426D713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95B4DB-9DFB-FA10-06C8-986FA6455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CEB38-093D-B560-CFBA-5A340BC1C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B6C7A-7B18-40AE-B430-374E6572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48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34812-4A88-1A02-F230-73F809B68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34D45-9E21-0E07-8CCC-580DDB781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4BE45D-7C95-7FC2-EEA6-AED8931C26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256518-FB9F-03FF-A1D6-937567D12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E26AA-9E2E-4884-8A23-E39C0426D713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1E0320-8A9E-1026-089B-81C00DD3B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FDA7D6-4C98-20DC-9C4B-2AFD803DD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B6C7A-7B18-40AE-B430-374E6572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955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3A215-40DA-4471-7CF4-B191C41FC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5E98A4-96D6-653E-E6FC-67E193DACD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328223-64FB-4D32-8929-2F7FFEA5B4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5D8256-7A32-2D09-C3E5-8AB124D85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E26AA-9E2E-4884-8A23-E39C0426D713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017A89-0317-F0B9-47CA-F3F4CF149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58BF22-1CF8-4D82-D5A9-DF2517C9E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B6C7A-7B18-40AE-B430-374E6572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99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004243-3BCD-5036-652C-341B6F37E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DA0B19-3D38-DE08-B45F-141E5CD00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D96DD-6DFD-FC6B-FC5F-ABACFCA9EC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FE26AA-9E2E-4884-8A23-E39C0426D713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26134-B258-D7E0-E4CA-011D030CA3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15311-5EC3-F1F3-5440-2F0C076E1D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4B6C7A-7B18-40AE-B430-374E6572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699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ookerstudio.google.com/u/0/navigation/reporti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ookerstudio.google.com/reporting/8266ba0e-f257-4376-8fba-057a058a3284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AztYMSDdZiwjDHfSl0T51VSCYVRyQ2Z3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he-importance-of-ethics-centricity-in-data-projects-ea2a60e6b67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34E38BC-A5D3-F431-3845-2E6CB0ECECCB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03902A-87EA-B179-5498-4C4C59F55C60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AA609408-4CAF-CF01-FF97-EB634DC6A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Class period 21</a:t>
            </a:r>
            <a:r>
              <a:rPr lang="en-US" dirty="0"/>
              <a:t>​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h-TH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บทที่ 9  </a:t>
            </a:r>
            <a:r>
              <a:rPr lang="en-US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Hand-on </a:t>
            </a:r>
            <a:r>
              <a:rPr lang="th-TH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 </a:t>
            </a:r>
            <a:r>
              <a:rPr lang="en-US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Dashboard </a:t>
            </a:r>
            <a:r>
              <a:rPr lang="th-TH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ด้วย </a:t>
            </a:r>
            <a:r>
              <a:rPr lang="en-US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looker Studio</a:t>
            </a:r>
            <a:endParaRPr lang="th-TH" dirty="0">
              <a:solidFill>
                <a:srgbClr val="0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16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AA6DF0-5E87-34F2-8DAA-7DB143819A04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34B263-DAF4-64EE-B4A5-B8705C84CA6D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299616A-F47A-2F31-AC7C-F06655F20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D683F2E3-1445-4FF6-0A3A-19D924272B30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50A0DE-6A4B-1238-5637-D201EB075532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ED2BCE-ACC5-AD13-A7A2-A501791FA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96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การเข้าใช้งาน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looker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9A439-0EDC-8484-1662-974A959D1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0050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https://lookerstudio.google.com/u/0/navigation/reporting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ให้เข้าไปที่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link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ข้างต้นหรือ ค้นหา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looker studio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google 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ให้ลงชื่อเข้าใช้งานด้วย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google account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ที่เก็บสำเนาไฟล์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0C4A63-54CE-FA51-F397-1EF12ED49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75" y="2885552"/>
            <a:ext cx="10515600" cy="276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14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EF0F0A-5301-AA13-54BE-8BE29C1AAD57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2DB7D6-C6F2-A825-56FD-EB50F91F07CD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D95810D5-D987-33C9-C89B-23FFB9C44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845AB08F-98A3-7BD5-8F8F-863B43DFE870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F8587B-3522-B974-A2BC-A406617AD1A4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42A3C5-A03D-CC26-2322-767D2ED03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790" y="-6659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เปล่า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ED334-49AB-A0F9-19DE-904C6ABA5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86250"/>
            <a:ext cx="10515600" cy="154435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Create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หรือ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Blank Report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A3F5A1-015A-1A91-011B-21FE7398F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03" y="1375298"/>
            <a:ext cx="10930420" cy="29493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3C8EADE-8ED3-75D6-C5BB-576BE1808F5C}"/>
              </a:ext>
            </a:extLst>
          </p:cNvPr>
          <p:cNvSpPr/>
          <p:nvPr/>
        </p:nvSpPr>
        <p:spPr>
          <a:xfrm>
            <a:off x="630790" y="2295800"/>
            <a:ext cx="921785" cy="456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7154FF-C5E6-43AA-32EA-B0D28C7ADC18}"/>
              </a:ext>
            </a:extLst>
          </p:cNvPr>
          <p:cNvSpPr/>
          <p:nvPr/>
        </p:nvSpPr>
        <p:spPr>
          <a:xfrm>
            <a:off x="2333625" y="2984930"/>
            <a:ext cx="1504950" cy="1239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11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D033912-1764-B16E-125B-A5E03E939EB9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27E880-9AC2-F02C-BE09-CEDCA5A97A94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6E132C44-7DDA-911F-A61F-295D98351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897CDBA8-A746-E980-9BD6-7C2807EA91A5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6DE6CB-F73F-635A-AC92-487D415B1F10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BDF7CB-9D4D-1D03-8B74-3396B9FAE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33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เปล่า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8489B3-D743-2013-BAE7-AA03F3860C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28925" y="1925369"/>
            <a:ext cx="6983576" cy="3757881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04EBD75-295A-F9FA-6AAD-B978FE7AC688}"/>
              </a:ext>
            </a:extLst>
          </p:cNvPr>
          <p:cNvSpPr txBox="1">
            <a:spLocks/>
          </p:cNvSpPr>
          <p:nvPr/>
        </p:nvSpPr>
        <p:spPr>
          <a:xfrm>
            <a:off x="838200" y="1422675"/>
            <a:ext cx="10515600" cy="15443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สำหรับผู้ใช้งานใหม่ เว็ปไซค์จะขึ้นให้กรอกข้อมูลให้เลือกประเทศไทย และกรอก </a:t>
            </a:r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Khon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Kean University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และกดตกลงทั้งหมด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71454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2F0309-B956-FE34-4C82-28991369D7D3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5C5E0F-0714-5B44-6FA6-7DA6BF5E919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53D1E25D-D131-5A59-0D40-57F609050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6" name="Flowchart: Data 2">
            <a:extLst>
              <a:ext uri="{FF2B5EF4-FFF2-40B4-BE49-F238E27FC236}">
                <a16:creationId xmlns:a16="http://schemas.microsoft.com/office/drawing/2014/main" id="{1AE76A68-4651-B22A-876F-963BDFFFD330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955F1E-B04E-659E-5D48-993E4F0872AF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886C54-85C2-E981-5D4A-160F82D5B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การเชื่อมต่อข้อมูลกับ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9B11077-19D6-8115-6416-0D1DE4C9D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8497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กดเลือก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Google Sheets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114061-AE7D-1B04-CE78-351759626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094" y="2058356"/>
            <a:ext cx="8175812" cy="304984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3F5C84C-BA99-A40C-921A-910F937197BF}"/>
              </a:ext>
            </a:extLst>
          </p:cNvPr>
          <p:cNvSpPr/>
          <p:nvPr/>
        </p:nvSpPr>
        <p:spPr>
          <a:xfrm>
            <a:off x="7591425" y="3190875"/>
            <a:ext cx="1590675" cy="685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625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42B0D22-0DE4-5D39-0B9F-AC8FCD2EA398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D9F157-05AC-1E01-AFED-B90480119201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67D2E5FF-6D63-51C6-102B-9E5FDF065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5AFEBD26-1943-2BA6-03A1-A3356EFC56DE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F4898E-0C98-9068-71CC-283765408B12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E4B6E1-7CF0-8442-CA80-D51557E98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624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การเชื่อมต่อข้อมูลกับ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97E89-AE07-209F-3737-449A6287D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8572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สำหรับผู้ใช้งานใหม่ เว็ปไซค์จะขึ้นให้กดอนุญาติการเข้าถึงข้อมูลและเชื่อมต่อ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google drive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D6A5CA-5695-F7BF-CD24-C9ADA14B5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337" y="2145271"/>
            <a:ext cx="9385323" cy="344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11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7BC168-C947-D058-7FC9-179AD19C5BBF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E4DFCB-8510-F2B1-C2E4-FD6EEDFBD351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CCD219A2-4CF9-9484-22FF-9D9AE83A5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9544367B-447E-F8C4-CE97-8B71566BC867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BAAE5C-6F33-AA86-CCD3-86B0055F5BCD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C74548-EBF4-D353-35DE-7462C622B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โหลดข้อมูลเข้าหน้า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C1191-68F6-2865-8D4F-2AB68DAB6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6735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OWNED BY ME &gt; </a:t>
            </a:r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random_w_restaurant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&gt;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Add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00DB37-FF51-B886-5194-E08A1BBF7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550" y="2139198"/>
            <a:ext cx="9502588" cy="34902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C12C66-1BC7-F739-9ECC-C06F1BCA7866}"/>
              </a:ext>
            </a:extLst>
          </p:cNvPr>
          <p:cNvSpPr/>
          <p:nvPr/>
        </p:nvSpPr>
        <p:spPr>
          <a:xfrm>
            <a:off x="1343862" y="3235217"/>
            <a:ext cx="1142163" cy="1937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4664FA-07F1-510C-7F4F-B08D96B0D841}"/>
              </a:ext>
            </a:extLst>
          </p:cNvPr>
          <p:cNvSpPr/>
          <p:nvPr/>
        </p:nvSpPr>
        <p:spPr>
          <a:xfrm>
            <a:off x="2486025" y="3382854"/>
            <a:ext cx="1428750" cy="1937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044945-A9D9-95BA-F7A5-1D3AD3A4E8BC}"/>
              </a:ext>
            </a:extLst>
          </p:cNvPr>
          <p:cNvSpPr/>
          <p:nvPr/>
        </p:nvSpPr>
        <p:spPr>
          <a:xfrm>
            <a:off x="10108907" y="5279359"/>
            <a:ext cx="737543" cy="3500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41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619EEA6-9C36-BF3F-02E6-357DD050A929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F6F9F0-4FC5-13B8-2753-15CD46685BEA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DC9A094D-72FB-BE01-2DFE-5F78BA557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7" name="Flowchart: Data 2">
            <a:extLst>
              <a:ext uri="{FF2B5EF4-FFF2-40B4-BE49-F238E27FC236}">
                <a16:creationId xmlns:a16="http://schemas.microsoft.com/office/drawing/2014/main" id="{DD4C3F41-65FB-04A4-B08B-219C8A6DB176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BD52A2-E395-640E-F1D2-6C314A74E540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E6112E-5D8E-72EC-0FA3-5A110399F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หลังจากโหลดข้อมูลเข้าหน้า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C2AFF0-7AD9-9C41-2BBD-C34F0D49A5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24094" y="1300432"/>
            <a:ext cx="8743812" cy="4351338"/>
          </a:xfrm>
        </p:spPr>
      </p:pic>
    </p:spTree>
    <p:extLst>
      <p:ext uri="{BB962C8B-B14F-4D97-AF65-F5344CB8AC3E}">
        <p14:creationId xmlns:p14="http://schemas.microsoft.com/office/powerpoint/2010/main" val="682538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82A122-ADA2-65F4-D4A9-63E06B5460D3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F3D0F3-1E70-08FE-E3E0-4166A818952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0C828AD0-2370-DE5E-5462-87B87242B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30BC988C-63DE-072D-CC28-FABFACD7F1A9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5CE01A-11CB-EA65-0514-18232043E4AB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3633A7-5F22-F851-24E0-FF3FC6181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487" y="45976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การเพิ่มข้อมูล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350B2-2C9B-F274-9381-E092D4A9C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15774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Add data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และทำการเลือก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Google Sheets &gt; OWNED BY ME &gt; </a:t>
            </a:r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random_search_Click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&gt;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Add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7D302A-5850-CD98-B842-D75C0E9AA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87" y="2484624"/>
            <a:ext cx="10544175" cy="14954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D55CEA1-3DA3-1797-B570-AE341E26BDC4}"/>
              </a:ext>
            </a:extLst>
          </p:cNvPr>
          <p:cNvSpPr/>
          <p:nvPr/>
        </p:nvSpPr>
        <p:spPr>
          <a:xfrm>
            <a:off x="3667125" y="3113273"/>
            <a:ext cx="1057275" cy="6967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91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7DF6A9-9E7C-7DAA-F8D9-D190A8FDAA28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6C15B1-E8B7-C808-1991-55E56F1D9D1F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05C07B50-3300-C360-EA5A-781D4BE6D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7" name="Flowchart: Data 2">
            <a:extLst>
              <a:ext uri="{FF2B5EF4-FFF2-40B4-BE49-F238E27FC236}">
                <a16:creationId xmlns:a16="http://schemas.microsoft.com/office/drawing/2014/main" id="{EDDC1150-CECB-40EC-4BD8-ABC26D0F2134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D6086F-0FE5-D281-E814-8D68AD77AFDE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7ADA70-E3D4-C94F-0106-87C5E2907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การรวมข้อมูล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B197F-F9E2-39E9-170C-3EF277A7C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6735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BLEND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7C1421-76CE-9519-57AD-61F2DAA8D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176" y="1818887"/>
            <a:ext cx="7709648" cy="38146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2F7466-3D9C-1895-8C1E-B75035EEC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803" y="2223596"/>
            <a:ext cx="2647950" cy="256222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40D92C6-5A92-3BF8-F480-9CF29F8D1C82}"/>
              </a:ext>
            </a:extLst>
          </p:cNvPr>
          <p:cNvSpPr/>
          <p:nvPr/>
        </p:nvSpPr>
        <p:spPr>
          <a:xfrm>
            <a:off x="7658100" y="2778884"/>
            <a:ext cx="962025" cy="2214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38FC33-9BAE-024A-5F15-321267961741}"/>
              </a:ext>
            </a:extLst>
          </p:cNvPr>
          <p:cNvSpPr/>
          <p:nvPr/>
        </p:nvSpPr>
        <p:spPr>
          <a:xfrm>
            <a:off x="4914900" y="3701181"/>
            <a:ext cx="1885950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EB398DB3-0DBF-4B08-B3AA-BC1436673270}"/>
              </a:ext>
            </a:extLst>
          </p:cNvPr>
          <p:cNvCxnSpPr>
            <a:stCxn id="10" idx="1"/>
            <a:endCxn id="11" idx="3"/>
          </p:cNvCxnSpPr>
          <p:nvPr/>
        </p:nvCxnSpPr>
        <p:spPr>
          <a:xfrm rot="10800000" flipV="1">
            <a:off x="7301754" y="2889629"/>
            <a:ext cx="356347" cy="615079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826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632990-A500-0799-C120-1F7D8E8886DF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16AA19-E68E-9676-C707-1CAFBAF12A78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1AAEEDAC-5A55-90D7-A7B3-79AEA760C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D092C328-EAD2-C6F8-CEF8-7179E886C532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27CAB8-4B5F-74E5-566B-881BEECD72BA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3F4197-8324-C6FC-A1C7-A8D70A2EC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5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การรวมข้อมูล (ต่อ)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E33AE-D084-B2DD-A3DF-7F418E78B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7760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Join another table &gt;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 </a:t>
            </a:r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random_search_Click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A2D1FE-45B0-D7D2-0368-F056E882E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469" y="2563344"/>
            <a:ext cx="10515600" cy="2866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66C54D-B160-F5F6-E84A-36CE2AD23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238" y="1950897"/>
            <a:ext cx="3219450" cy="218122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36BEEB7-C5E2-AC6B-1849-6DBE931B98DF}"/>
              </a:ext>
            </a:extLst>
          </p:cNvPr>
          <p:cNvSpPr/>
          <p:nvPr/>
        </p:nvSpPr>
        <p:spPr>
          <a:xfrm>
            <a:off x="3112994" y="2803384"/>
            <a:ext cx="687481" cy="8161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CB54AD-9993-F4E2-FC35-6C8EC51F5DE7}"/>
              </a:ext>
            </a:extLst>
          </p:cNvPr>
          <p:cNvSpPr/>
          <p:nvPr/>
        </p:nvSpPr>
        <p:spPr>
          <a:xfrm>
            <a:off x="5319294" y="2142348"/>
            <a:ext cx="995781" cy="12199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5F9DD534-C371-C764-0A8C-90E5DB930901}"/>
              </a:ext>
            </a:extLst>
          </p:cNvPr>
          <p:cNvCxnSpPr>
            <a:stCxn id="11" idx="3"/>
            <a:endCxn id="9" idx="1"/>
          </p:cNvCxnSpPr>
          <p:nvPr/>
        </p:nvCxnSpPr>
        <p:spPr>
          <a:xfrm flipV="1">
            <a:off x="3800475" y="3041510"/>
            <a:ext cx="421763" cy="169932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020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482887-6AA1-56A1-BF82-2A6DCCD9BCA9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45C434-1D7F-22D0-30DD-6402DD24C2F9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2ABC2950-3AE7-AAAD-EE64-703DA4351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659AE12D-FBDA-657A-13B8-84E430417F94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45D87E-10A0-1904-7909-7BDF67AB1EE7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E4928D-1729-F673-427E-56931DFE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Wongnai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35824-ECD8-90AD-05F4-8670A3F2F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2719"/>
            <a:ext cx="10772775" cy="81574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https://lookerstudio.google.com/reporting/8266ba0e-f257-4376-8fba-057a058a3284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FBA6FC-CC1A-36A1-A876-B8DF8CB6C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237" y="1840593"/>
            <a:ext cx="7632700" cy="379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50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61CC4A-CEA2-6B4C-5E23-9F8996141388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F5355C-963A-80A4-9141-E934234FDC34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4CA1167E-6C8B-ED74-EFFD-855FD6524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7" name="Flowchart: Data 2">
            <a:extLst>
              <a:ext uri="{FF2B5EF4-FFF2-40B4-BE49-F238E27FC236}">
                <a16:creationId xmlns:a16="http://schemas.microsoft.com/office/drawing/2014/main" id="{7568BD15-33D0-08D0-D6CF-3AE3ACF394A4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9E4840-DAF9-ACBE-23DC-1B4CF766D0BF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7AD32-ECBD-6AD0-AD83-99600B29B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4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การรวมข้อมูล (ต่อ)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4FE3B-6A1C-8189-6DE9-4960D489F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7278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ตรง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Dimensions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ให้เลือก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primary key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ของ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2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ตารางเพื่อรวมข้อมูล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1955F2B-3B3E-4F8C-AC42-F14D6C129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" y="2889914"/>
            <a:ext cx="10183364" cy="27767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B8A1E9-D489-EE3A-B71D-12EE07CDB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900" y="2248602"/>
            <a:ext cx="7518747" cy="200899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5E271DC-5FE1-92E7-BA42-36995558B48F}"/>
              </a:ext>
            </a:extLst>
          </p:cNvPr>
          <p:cNvSpPr/>
          <p:nvPr/>
        </p:nvSpPr>
        <p:spPr>
          <a:xfrm>
            <a:off x="438150" y="3750412"/>
            <a:ext cx="3629025" cy="4691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A1859059-42B5-267F-5B08-843C7F018F0C}"/>
              </a:ext>
            </a:extLst>
          </p:cNvPr>
          <p:cNvCxnSpPr>
            <a:stCxn id="9" idx="0"/>
            <a:endCxn id="15" idx="1"/>
          </p:cNvCxnSpPr>
          <p:nvPr/>
        </p:nvCxnSpPr>
        <p:spPr>
          <a:xfrm rot="5400000" flipH="1" flipV="1">
            <a:off x="2954126" y="2551639"/>
            <a:ext cx="497310" cy="1900237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85AC034-C3FA-8751-B0EA-4F8D7A105279}"/>
              </a:ext>
            </a:extLst>
          </p:cNvPr>
          <p:cNvSpPr/>
          <p:nvPr/>
        </p:nvSpPr>
        <p:spPr>
          <a:xfrm>
            <a:off x="4210050" y="3543885"/>
            <a:ext cx="1476375" cy="4973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0385D0-06D7-C009-D8AE-276ACEC91703}"/>
              </a:ext>
            </a:extLst>
          </p:cNvPr>
          <p:cNvSpPr/>
          <p:nvPr/>
        </p:nvSpPr>
        <p:spPr>
          <a:xfrm>
            <a:off x="7912273" y="3554415"/>
            <a:ext cx="1476375" cy="4973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776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D20C85-DBBF-0EAC-EA21-F199889C9759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42377A-4D47-4988-12CD-283AA1618A5F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D074109F-F010-DB00-17AE-0E75613A1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7" name="Flowchart: Data 2">
            <a:extLst>
              <a:ext uri="{FF2B5EF4-FFF2-40B4-BE49-F238E27FC236}">
                <a16:creationId xmlns:a16="http://schemas.microsoft.com/office/drawing/2014/main" id="{A4AE4EDB-AD7C-C976-8EB4-3EE05316892C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16FEB8-7248-9D3B-14CF-6390CBBAF975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EB9560-4F74-7D0C-2C62-3BA9811AA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การรวมข้อมูล (ต่อ)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DC5E7-22F1-DA09-8FAC-3AC7131D6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7285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สามารถเลือกข้อมูลที่ต้องการแสดงใน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Dashboard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จากทั้ง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2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ไฟล์ต่อได้ โดยการเลือกใส่ต่อใน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Dimensions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4C8C0F-4DE6-D381-C6BF-4CA272684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54" y="2175855"/>
            <a:ext cx="11922691" cy="32448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E39774D-B9C5-F91D-AF4F-3495091A6A76}"/>
              </a:ext>
            </a:extLst>
          </p:cNvPr>
          <p:cNvSpPr/>
          <p:nvPr/>
        </p:nvSpPr>
        <p:spPr>
          <a:xfrm>
            <a:off x="219075" y="3612954"/>
            <a:ext cx="1171575" cy="12447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2608D2-9484-D2BF-F250-D111776F49ED}"/>
              </a:ext>
            </a:extLst>
          </p:cNvPr>
          <p:cNvSpPr/>
          <p:nvPr/>
        </p:nvSpPr>
        <p:spPr>
          <a:xfrm>
            <a:off x="3324225" y="3612954"/>
            <a:ext cx="1171575" cy="9399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79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FE47050-DA6A-242D-B272-060E200A2477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FA4E26-C318-35EC-2337-E327CCBC4AE0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6C065772-D3E9-A5E1-5E07-65BBD6D76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7" name="Flowchart: Data 2">
            <a:extLst>
              <a:ext uri="{FF2B5EF4-FFF2-40B4-BE49-F238E27FC236}">
                <a16:creationId xmlns:a16="http://schemas.microsoft.com/office/drawing/2014/main" id="{E09EF4EB-2DCF-3ACD-5E62-4C9BB1D3F986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C68FB5-27D1-0852-9B9E-55D1D9E71764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38B219-5563-C434-2FC3-BA961261C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การรวมข้อมูล (ต่อ)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150D3-68E5-C7BE-CF77-02B5DFE8A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Configure join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เพื่อกำหนดประเภทการรวมและเลือก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primary key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40D5A2-7D67-FF6B-5610-283F4AC19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460" y="1701047"/>
            <a:ext cx="7853080" cy="40012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E71530-4860-6E53-77B4-6793C5F2CD0B}"/>
              </a:ext>
            </a:extLst>
          </p:cNvPr>
          <p:cNvSpPr/>
          <p:nvPr/>
        </p:nvSpPr>
        <p:spPr>
          <a:xfrm>
            <a:off x="5238750" y="2026408"/>
            <a:ext cx="857250" cy="8977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604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0011BC-8531-5A37-083E-BA24173B56A7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7561BA-FE33-41B0-054D-6B286A0AC2F5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CFB8AA03-9379-30DB-A622-D2D27B6B6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D8D2492F-BDDD-CFCF-07B3-29DECAF50EE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DF619C-5114-1C00-9CC2-1AB7CA411AB3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6BD4D4-6889-8A41-1EE5-4E167F2AA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การรวมข้อมูล (ต่อ)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6B49B-D6F7-ADAB-BC32-580979945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กำหนดประเภทการรวมและเลือก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primary key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65E860-9939-4FE5-6FE0-8910E02B0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952" y="1880086"/>
            <a:ext cx="5214096" cy="387886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AD59233-BB11-0FCD-4476-B707AE49D7E5}"/>
              </a:ext>
            </a:extLst>
          </p:cNvPr>
          <p:cNvSpPr/>
          <p:nvPr/>
        </p:nvSpPr>
        <p:spPr>
          <a:xfrm>
            <a:off x="4067175" y="2863127"/>
            <a:ext cx="857250" cy="8977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3B2C29-909A-E3B7-9156-6D546FA0CEE7}"/>
              </a:ext>
            </a:extLst>
          </p:cNvPr>
          <p:cNvSpPr/>
          <p:nvPr/>
        </p:nvSpPr>
        <p:spPr>
          <a:xfrm>
            <a:off x="4000499" y="4494342"/>
            <a:ext cx="4181475" cy="5443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9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D94789-54B0-A12D-1C84-D7A2546F54D3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AEEA26-2977-1309-8EA0-E161EB849EB5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D3DD237E-0225-00AB-4D96-47C2D0E41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6" name="Flowchart: Data 2">
            <a:extLst>
              <a:ext uri="{FF2B5EF4-FFF2-40B4-BE49-F238E27FC236}">
                <a16:creationId xmlns:a16="http://schemas.microsoft.com/office/drawing/2014/main" id="{3E3430FC-93DF-5AFE-12F4-0EA92EA6F3D5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F25447-6E74-CFE5-9170-2213B3368263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99AFB6-3836-6938-126B-1E77B0FD0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หลังจากรวมข้อมูล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3577D2-704A-085D-F703-5C6D980880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19523" y="1343818"/>
            <a:ext cx="8752954" cy="4351338"/>
          </a:xfrm>
        </p:spPr>
      </p:pic>
    </p:spTree>
    <p:extLst>
      <p:ext uri="{BB962C8B-B14F-4D97-AF65-F5344CB8AC3E}">
        <p14:creationId xmlns:p14="http://schemas.microsoft.com/office/powerpoint/2010/main" val="2518846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B3D1C9-4C41-A7DB-43FB-3096216D5EBD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C0ACC2-29ED-EFAD-A19F-1FA0AED13494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FE579DDE-1F53-1BF4-7EA7-E0A2D866E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7" name="Flowchart: Data 2">
            <a:extLst>
              <a:ext uri="{FF2B5EF4-FFF2-40B4-BE49-F238E27FC236}">
                <a16:creationId xmlns:a16="http://schemas.microsoft.com/office/drawing/2014/main" id="{2BF837E8-574F-67D2-7F8C-748DB062F681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9B9D86-2192-632B-2051-BB1E4FA3174C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B309B9-7A83-1E47-9711-289AD25EE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การเลือกข้อมูลให้แสดงในตาราง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584C4-30DD-DFC3-E4BE-6DA45044E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0130"/>
            <a:ext cx="10515600" cy="1007222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แถบเครื่องมือด้านซ้ายของหน้า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สามารถกดที่ข้อมูลที่ต้องการและลากไปใส่ใน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Dimension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141D23-E29F-232D-C312-F6123F3C2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779" y="1952625"/>
            <a:ext cx="5894441" cy="387414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B8976A-A733-8C33-CFDB-106BB00E83B3}"/>
              </a:ext>
            </a:extLst>
          </p:cNvPr>
          <p:cNvSpPr/>
          <p:nvPr/>
        </p:nvSpPr>
        <p:spPr>
          <a:xfrm>
            <a:off x="6991349" y="2839787"/>
            <a:ext cx="1733551" cy="7511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138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D9B81D-ECE9-E67D-E6B0-250B0A72976F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B8DB14-8744-74BB-DC8F-5E68026A0273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3AEE21F2-068C-750A-0BB6-09A2027F7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3983C9BA-482C-5D40-83F2-9DC485AC5F9F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15AC1-765B-B48D-0B3E-9F0E9BA94571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1E284C-98C8-5D74-416D-51B02A350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4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การสร้างกราฟใน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looker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1F4FB-022B-ADBA-4579-9989119DF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5343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ให้กลับไปที่หน้าแรกและสร้างหน้าเปล่าขึ้นมาใหม่ และให้โหลดข้อมูล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3Data_clean_new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5C6933-40BC-E22D-8D99-55D77DD7B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861" y="1956203"/>
            <a:ext cx="7352277" cy="382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58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2ED8FA4-80BC-0427-CDA7-47E5ABC53A42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B41354-2C2F-5B17-3A63-30FD2D73AB96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6FD230DD-E18D-E6C1-1C5F-A5ADC3E2F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6" name="Flowchart: Data 2">
            <a:extLst>
              <a:ext uri="{FF2B5EF4-FFF2-40B4-BE49-F238E27FC236}">
                <a16:creationId xmlns:a16="http://schemas.microsoft.com/office/drawing/2014/main" id="{8B1F55C0-3380-3C63-4441-829ECB63FAF7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44788F-5C30-B779-3283-B30AA395760F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C7FD98-222F-AFCD-73FB-ABA67F1DD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4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หลังจากโหลดข้อมูลเข้าหน้า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1ED6E83-7201-3483-8BEC-68536E923B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9812" y="1764770"/>
            <a:ext cx="8032376" cy="3976300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D0DE93F-1AB2-1FFE-2DFD-E7717218126C}"/>
              </a:ext>
            </a:extLst>
          </p:cNvPr>
          <p:cNvSpPr txBox="1">
            <a:spLocks/>
          </p:cNvSpPr>
          <p:nvPr/>
        </p:nvSpPr>
        <p:spPr>
          <a:xfrm>
            <a:off x="838200" y="13897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การลบตาราง สามารถ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ที่ตารางและกด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Del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keyboard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ได้เลย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099071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41145A7-D37F-0926-D3C0-94B2B8774912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1B1966-DB37-84AE-2264-E6E0EAC60FA9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B64881F2-1A5A-E28F-57AB-162F8D86D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9" name="Flowchart: Data 2">
            <a:extLst>
              <a:ext uri="{FF2B5EF4-FFF2-40B4-BE49-F238E27FC236}">
                <a16:creationId xmlns:a16="http://schemas.microsoft.com/office/drawing/2014/main" id="{0751BB46-7A10-604C-2EC4-5F7593579389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9C7CBB-0933-D3EF-205C-74F9C9C2C6CA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0F4C15-9952-2235-BAC0-96B5A9D80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การตั้งชื่อหน้า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8323D5B-AB5A-4715-B9F6-945A81527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5163" y="2289922"/>
            <a:ext cx="4752975" cy="150495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F3954A-BD54-7EBA-0B9C-9C993C39C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63" y="2289922"/>
            <a:ext cx="4676775" cy="150495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458FD9-EF6C-3F63-2DAE-04262AE675C8}"/>
              </a:ext>
            </a:extLst>
          </p:cNvPr>
          <p:cNvSpPr txBox="1">
            <a:spLocks/>
          </p:cNvSpPr>
          <p:nvPr/>
        </p:nvSpPr>
        <p:spPr>
          <a:xfrm>
            <a:off x="838200" y="139047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ที่ชื่อข้าง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logo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และพิมพ์ชื่อที่ต้องการ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FF3B1A-D0DC-715C-53CC-1C4BD033F59B}"/>
              </a:ext>
            </a:extLst>
          </p:cNvPr>
          <p:cNvSpPr/>
          <p:nvPr/>
        </p:nvSpPr>
        <p:spPr>
          <a:xfrm>
            <a:off x="1209674" y="2275705"/>
            <a:ext cx="1704975" cy="4684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0DBFF7-0E59-B537-8EFB-CAA72B8AA691}"/>
              </a:ext>
            </a:extLst>
          </p:cNvPr>
          <p:cNvSpPr/>
          <p:nvPr/>
        </p:nvSpPr>
        <p:spPr>
          <a:xfrm>
            <a:off x="6534150" y="2236627"/>
            <a:ext cx="2133600" cy="4684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11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A1A199-6601-C041-DC16-3B2C804A4BEC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9789AA-9905-3BEF-F1C8-E277425CF12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49A5BB50-4E88-FDCE-22AA-C225AA260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49C271F8-0092-DEF3-D38F-26F7AAFCB53B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13401C-15DC-9945-6843-7E5C34567C8D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798496-45F4-2E85-AE28-944FF3A6D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การกำหนดขนาดของหน้า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2ED49-5121-CC21-3C89-C4487A38E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5082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ในแถบเครื่องมือให้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Theme and layout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91C2E6-F41E-2390-C00A-0268B3F0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2003770"/>
            <a:ext cx="7315200" cy="364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B2CEE08-FA60-70D6-C931-7F37ADB332CF}"/>
              </a:ext>
            </a:extLst>
          </p:cNvPr>
          <p:cNvSpPr/>
          <p:nvPr/>
        </p:nvSpPr>
        <p:spPr>
          <a:xfrm>
            <a:off x="5991225" y="2142016"/>
            <a:ext cx="619125" cy="4202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10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381CAF-5A45-C1A3-45E9-E058AC7F0D30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C62302-46D4-5382-972E-4F4B36985AC2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24713E23-59D5-7922-125D-4DB89B33B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10" name="Flowchart: Data 2">
            <a:extLst>
              <a:ext uri="{FF2B5EF4-FFF2-40B4-BE49-F238E27FC236}">
                <a16:creationId xmlns:a16="http://schemas.microsoft.com/office/drawing/2014/main" id="{DB2F49ED-7FBA-B066-3EE2-FC582878B8DC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A3F956-EDD9-ECE4-E606-7933FC74D117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2B3EA-3C36-9BC4-8DF5-FE279AD2C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โหลดข้อมูล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D08DD-FAFA-2FAC-D642-6E2CBBD4D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6612"/>
            <a:ext cx="10515600" cy="4351338"/>
          </a:xfrm>
        </p:spPr>
        <p:txBody>
          <a:bodyPr/>
          <a:lstStyle/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https://drive.google.com/drive/folders/1AztYMSDdZiwjDHfSl0T51VSCYVRyQ2Z3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ให้เข้าไปที่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link google drive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ข้างต้นและเปิดไฟล์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ไฟล์ด้วย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Open with &gt; Google Sheets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52136D-CF11-4CF4-3F12-29D697182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325" y="2602165"/>
            <a:ext cx="7830114" cy="17481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A11C6D-3F61-B762-E209-6CF6EEFD6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325" y="4350283"/>
            <a:ext cx="7830114" cy="7030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8115E5-2532-2917-CE07-9C3EB66B79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325" y="5223145"/>
            <a:ext cx="916305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1861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4B78CB6-4174-D09F-C217-2A7A90235E9E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4E05F-3DBF-AE80-885A-75D0593086C2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48A8472A-68B6-9F5D-3E7C-418C1A0A1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13" name="Flowchart: Data 2">
            <a:extLst>
              <a:ext uri="{FF2B5EF4-FFF2-40B4-BE49-F238E27FC236}">
                <a16:creationId xmlns:a16="http://schemas.microsoft.com/office/drawing/2014/main" id="{EDE307A1-1F67-D001-31FE-A2674005A44C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E82243-08B2-E2FD-3517-1B6EA0E13D23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5171FA-134D-83DC-C3BB-6DA9F8B73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287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การกำหนดขนาดของหน้า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F388A-F365-3968-712D-2471EFF08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345"/>
            <a:ext cx="10708341" cy="4351338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แถบเครื่องมือด้านซ้ายให้เลือก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LAYOUT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&gt;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กำหนดขนาดใน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Canvas Size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โดยสามารถ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dropdown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setting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ที่มีให้ หรือ กำหนดขนาดเองก็ได้ ในที่นี้จะกำหนดเป็น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1200*1750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6ABF12-C7FB-2D2B-C32A-8C30B3070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88" y="1971833"/>
            <a:ext cx="3074888" cy="4453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5351E7-03C5-B06D-3785-BF7E6C4C5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556" y="1971842"/>
            <a:ext cx="3074888" cy="44593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E4D617-97BE-81EC-BF10-26B4AE9B1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2024" y="1920757"/>
            <a:ext cx="3074888" cy="452808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ED2732-0924-DD70-7914-56E4BFAD1D46}"/>
              </a:ext>
            </a:extLst>
          </p:cNvPr>
          <p:cNvSpPr/>
          <p:nvPr/>
        </p:nvSpPr>
        <p:spPr>
          <a:xfrm>
            <a:off x="1162049" y="4639733"/>
            <a:ext cx="1552575" cy="76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A95793-B8E3-7BCF-91F7-28D9097A0F0D}"/>
              </a:ext>
            </a:extLst>
          </p:cNvPr>
          <p:cNvSpPr/>
          <p:nvPr/>
        </p:nvSpPr>
        <p:spPr>
          <a:xfrm>
            <a:off x="8199906" y="4575127"/>
            <a:ext cx="1629893" cy="8567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539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6FB67D-8D7F-F271-78E6-7D639D8361D9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8CFD1C-9312-4CA1-BD78-7A1AC0463F18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928E154E-5BE4-31B5-E97E-2D66FF732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FF9027E2-C7B6-E38D-FCB1-E951FD87764B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568590-6602-F99B-2387-9153277A7AE9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3D584A-669F-00D1-2456-0E455C493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สร้างกราฟวงกลม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48229-8ACB-DECF-1E0C-F23804C48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0472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Add a chart &gt; dropdown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Pie chart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9BD179-2A68-6865-A86F-7B1682C42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035" y="1856824"/>
            <a:ext cx="7637930" cy="37949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0B4593-7A6B-41B1-8FDE-291C61A429A3}"/>
              </a:ext>
            </a:extLst>
          </p:cNvPr>
          <p:cNvSpPr/>
          <p:nvPr/>
        </p:nvSpPr>
        <p:spPr>
          <a:xfrm>
            <a:off x="3886200" y="2074033"/>
            <a:ext cx="561975" cy="2119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2749C5-B693-6B45-241E-D77298AC1408}"/>
              </a:ext>
            </a:extLst>
          </p:cNvPr>
          <p:cNvSpPr/>
          <p:nvPr/>
        </p:nvSpPr>
        <p:spPr>
          <a:xfrm>
            <a:off x="3858185" y="3429001"/>
            <a:ext cx="389965" cy="381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031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63E8D13-3396-6CFA-B993-A57573193A9E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FE89F5-26AA-C1FD-979E-530E3FEDF3C5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442C648E-EF32-52D1-810F-937607072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9" name="Flowchart: Data 2">
            <a:extLst>
              <a:ext uri="{FF2B5EF4-FFF2-40B4-BE49-F238E27FC236}">
                <a16:creationId xmlns:a16="http://schemas.microsoft.com/office/drawing/2014/main" id="{CA6E3C59-31C3-B9D7-FF83-3B59EB77287D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5A4475-212A-11AC-3E30-F4DEBF2C2E95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F4D78-7B0A-CF13-71FC-E98D895D8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86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สร้างกราฟวงกลม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3D7B2-2F0A-96A9-9D95-B720641BD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949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เลือกพื้นที่ที่ต้องการวาง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08D78-7AA7-5759-1DAA-7213F403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416" y="2422876"/>
            <a:ext cx="6366502" cy="3161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B14FAB-8351-28CF-42F9-D4C9FA690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2451" y="1773055"/>
            <a:ext cx="7739457" cy="38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4277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16A59B-E3C5-5EA1-7BC1-D3DF6A9F1C6B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C50154-7F07-A050-336B-F0BC3D66BA9F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35B4082-0FB1-A45B-9965-A32E18986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C2EFD962-D5FE-F63E-2944-498903A6E5C4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190309-845B-6AC1-F19B-AB9F6DFFBE06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EAA3FA-37C7-CE9A-67B2-1B67E2B23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5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สร้างกราฟวงกลม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3346E-E0D7-3AAD-5D5A-9016D3018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8983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แถบเครื่องมือด้านซ้ายให้เลือก </a:t>
            </a:r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category_name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ใส่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Dimension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เพื่อทำกราฟวงกลมดูประเภทร้าน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58747A-48F5-429A-0D60-B69C37CB3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235" y="1775307"/>
            <a:ext cx="8247530" cy="40656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86BFF8D-9544-2299-EAB3-C550EB8C7036}"/>
              </a:ext>
            </a:extLst>
          </p:cNvPr>
          <p:cNvSpPr/>
          <p:nvPr/>
        </p:nvSpPr>
        <p:spPr>
          <a:xfrm>
            <a:off x="8305800" y="3221849"/>
            <a:ext cx="1581150" cy="435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150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FDABD28-FD00-4036-6695-30F1AD43B743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3D7508-4D8D-EDD7-0E7A-5310A4DD7280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B1BCFF5C-203F-D638-897C-4734EECD6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639D040E-81D8-FE15-414C-535A175AE29D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B2CD35-05DD-AFA5-B3EC-8F928DEBCE06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FE1926-4470-F80E-2614-1B4438851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กำหนดชื่อให้ข้อมูลในแถบเครื่องมือ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4E739A-D6B3-1097-B8FF-4C1A60732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102" y="1152945"/>
            <a:ext cx="2429236" cy="45921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15FBE-CDB4-E0C6-4D12-7105294DE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480" y="1156552"/>
            <a:ext cx="3906608" cy="467022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D60668-3CE8-98FC-BEE5-BE0D52C658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493" y="2402994"/>
            <a:ext cx="2092752" cy="142132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3991504-5B01-40E9-BB83-9D4F078CCEEF}"/>
              </a:ext>
            </a:extLst>
          </p:cNvPr>
          <p:cNvSpPr/>
          <p:nvPr/>
        </p:nvSpPr>
        <p:spPr>
          <a:xfrm>
            <a:off x="1766980" y="2590900"/>
            <a:ext cx="957169" cy="3904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8FC172-A768-13E0-BEC6-0FF7D34BE5A6}"/>
              </a:ext>
            </a:extLst>
          </p:cNvPr>
          <p:cNvSpPr/>
          <p:nvPr/>
        </p:nvSpPr>
        <p:spPr>
          <a:xfrm>
            <a:off x="4533347" y="2812114"/>
            <a:ext cx="415691" cy="3408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A8B3511-4F6F-5BD7-3B56-B39D227EEEBB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2724149" y="2786113"/>
            <a:ext cx="1596344" cy="327544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474D1DE-40AA-C55C-E168-619B1FBEAB3A}"/>
              </a:ext>
            </a:extLst>
          </p:cNvPr>
          <p:cNvCxnSpPr>
            <a:stCxn id="13" idx="3"/>
            <a:endCxn id="9" idx="1"/>
          </p:cNvCxnSpPr>
          <p:nvPr/>
        </p:nvCxnSpPr>
        <p:spPr>
          <a:xfrm>
            <a:off x="6413245" y="3113657"/>
            <a:ext cx="890235" cy="378006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B0CF6E4-4743-4006-1478-D0E19C451A1C}"/>
              </a:ext>
            </a:extLst>
          </p:cNvPr>
          <p:cNvSpPr/>
          <p:nvPr/>
        </p:nvSpPr>
        <p:spPr>
          <a:xfrm>
            <a:off x="7365744" y="2680174"/>
            <a:ext cx="2493335" cy="14976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5470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5BE34E8-B06A-6623-6C57-982C5DB03F81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D8093B-A3ED-8782-B603-4B36998DB04F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2D612ED5-6513-0229-A5A4-C117CB144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A57D8475-1538-CC45-B1A7-05EE7CC21DDB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805E02-A053-4CDC-4B1A-D351327B4C9A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F4DA1D-5D12-2ECD-FA0C-B21776659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5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การปรับแต่งกราฟวงกลม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17FB10-868C-0A4C-89EF-75835C1A08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62992" y="1281859"/>
            <a:ext cx="2321383" cy="43513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B0806E-F64D-78F9-1863-2C3BFF554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552" y="1281859"/>
            <a:ext cx="2426890" cy="44621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1B611C-4B40-C88B-8B57-3D3E3393E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1925" y="1389063"/>
            <a:ext cx="6312422" cy="413693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278A4C6-C978-CF67-F191-D9CE8241A76D}"/>
              </a:ext>
            </a:extLst>
          </p:cNvPr>
          <p:cNvSpPr/>
          <p:nvPr/>
        </p:nvSpPr>
        <p:spPr>
          <a:xfrm>
            <a:off x="476249" y="3150268"/>
            <a:ext cx="942975" cy="3835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A794A3-60EE-317E-3AF2-B49C518B470D}"/>
              </a:ext>
            </a:extLst>
          </p:cNvPr>
          <p:cNvSpPr/>
          <p:nvPr/>
        </p:nvSpPr>
        <p:spPr>
          <a:xfrm>
            <a:off x="3118060" y="3150268"/>
            <a:ext cx="920539" cy="3835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394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7912A2-DFB1-428E-D4C1-72AC12F51F4D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86B74E-2B43-9D77-4C05-F7F2B857C649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19EBE1BA-7756-B129-E800-C81D0BC5E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7" name="Flowchart: Data 2">
            <a:extLst>
              <a:ext uri="{FF2B5EF4-FFF2-40B4-BE49-F238E27FC236}">
                <a16:creationId xmlns:a16="http://schemas.microsoft.com/office/drawing/2014/main" id="{F9692527-0574-3C05-C6B4-E00EDF9C2113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21D9AB-1B48-1AB4-FA6E-226434F7A884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6E0E5B-C220-F891-D8E7-45B1A4055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การสร้างช่องข้อความ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4C6E-CB14-02C0-EC92-0F1BF3A99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144" y="1278100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แถบเครื่องมือ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Text &gt;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จัดวางช่องข้อความและพิมพ์ข้อความที่ต้องการ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&gt;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แถบเครื่องมือด้านซ้าย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Text Properties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สามารถปรับแต่งข้อความตามที่ต้องการได้ 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68F4A0-FC0F-B57D-C38A-421B505B9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534" y="3471281"/>
            <a:ext cx="2138906" cy="21948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BE399A-D94D-D6E8-B243-BDBF463CE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500" y="2113624"/>
            <a:ext cx="6316916" cy="3606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5BB4D42-C952-38AE-C0AB-9111264E3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144" y="3080818"/>
            <a:ext cx="3707747" cy="3762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C90631-047B-E410-78E7-2281C6B258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7955" y="2231668"/>
            <a:ext cx="2146969" cy="83493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B22014E-428A-9B94-5A5D-BB2C05C3C96E}"/>
              </a:ext>
            </a:extLst>
          </p:cNvPr>
          <p:cNvSpPr/>
          <p:nvPr/>
        </p:nvSpPr>
        <p:spPr>
          <a:xfrm>
            <a:off x="3281680" y="3149938"/>
            <a:ext cx="737870" cy="370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4F2ED7-C7DE-F969-B6EE-C14388D5CC22}"/>
              </a:ext>
            </a:extLst>
          </p:cNvPr>
          <p:cNvSpPr/>
          <p:nvPr/>
        </p:nvSpPr>
        <p:spPr>
          <a:xfrm>
            <a:off x="3076575" y="2310592"/>
            <a:ext cx="476250" cy="7070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68F8CC-9E3F-6419-C9D0-8D9FF31ED939}"/>
              </a:ext>
            </a:extLst>
          </p:cNvPr>
          <p:cNvSpPr/>
          <p:nvPr/>
        </p:nvSpPr>
        <p:spPr>
          <a:xfrm>
            <a:off x="5459350" y="3080819"/>
            <a:ext cx="1722499" cy="376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691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E10AFF-6999-C13C-1117-C8A7B62725E5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5F724D-B9AC-8754-2DC0-B5D9BE166439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F245262A-1985-67BE-D446-C085F39C2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10" name="Flowchart: Data 2">
            <a:extLst>
              <a:ext uri="{FF2B5EF4-FFF2-40B4-BE49-F238E27FC236}">
                <a16:creationId xmlns:a16="http://schemas.microsoft.com/office/drawing/2014/main" id="{78F5300C-C666-5E7B-AFFE-F5990C4E745C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39C9C1-6FAA-599B-1B4E-DAC6052BC38E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786B4E-7E95-6C26-EC36-80806CF03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การสร้างช่องเปล่าเพื่อตกแต่ง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694EE-CC87-7FE0-8824-541FB9F58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6607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แถบเครื่องมือ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Shape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dropdown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สามารถเลือกรูปกลมได้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&gt;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จัดวางตามพื้นที่ที่ต้องการ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&gt;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แถบเครื่องมือด้านซ้าย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Rectangle Properties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สามารถปรับแต่งตามที่ต้องการได้ 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A5B930-119B-F8F9-8E2C-197F39753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62" y="3258091"/>
            <a:ext cx="4307686" cy="4371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B89382-84FE-BB45-9161-F4FE122D1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482" y="2604531"/>
            <a:ext cx="1939866" cy="8082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A0A65C-A808-16CE-9B61-B7C1A5A0D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9920" y="3938673"/>
            <a:ext cx="3185170" cy="17130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A1E7F7-64CA-2AEC-5653-762542F99D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3914" y="2200859"/>
            <a:ext cx="6129886" cy="351708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CB95E6-0B34-4B41-D926-28396EFAEB4A}"/>
              </a:ext>
            </a:extLst>
          </p:cNvPr>
          <p:cNvSpPr/>
          <p:nvPr/>
        </p:nvSpPr>
        <p:spPr>
          <a:xfrm>
            <a:off x="3651623" y="3428268"/>
            <a:ext cx="703467" cy="2669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658CA5-957B-080F-D1A6-0C34D1D47475}"/>
              </a:ext>
            </a:extLst>
          </p:cNvPr>
          <p:cNvSpPr/>
          <p:nvPr/>
        </p:nvSpPr>
        <p:spPr>
          <a:xfrm>
            <a:off x="4234031" y="2685510"/>
            <a:ext cx="604669" cy="7272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4E35B8-332B-A8B0-7C65-0C09977C105E}"/>
              </a:ext>
            </a:extLst>
          </p:cNvPr>
          <p:cNvSpPr/>
          <p:nvPr/>
        </p:nvSpPr>
        <p:spPr>
          <a:xfrm>
            <a:off x="5568510" y="2685510"/>
            <a:ext cx="4680389" cy="7858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3838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1F377C-00F7-D25C-09F9-6ACB0F04B690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7D2253-1E55-6F19-F916-B0B3D690EC8E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337F16C5-525C-E9CC-096C-802573B80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1B2439AD-6F74-2ED4-9B33-9903DBC2C452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3E571E-9F1E-E078-A876-639042A29C11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E9C7DA-5DF9-336A-BE5D-E97C6FB5F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สร้างกราฟแท่ง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10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อันดับร้านตามจำนวนรีวิว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4CCC2-D1A5-1A99-A808-32403AF2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6335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Add a chart &gt; dropdown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Bar 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9FD8E3-612D-D32D-BDD4-B516817C0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894" y="1894454"/>
            <a:ext cx="7566212" cy="37573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46845D1-268E-60D0-54C7-9C03CCBED423}"/>
              </a:ext>
            </a:extLst>
          </p:cNvPr>
          <p:cNvSpPr/>
          <p:nvPr/>
        </p:nvSpPr>
        <p:spPr>
          <a:xfrm>
            <a:off x="3905250" y="2074034"/>
            <a:ext cx="561975" cy="2786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46EC40-F9AF-DA2D-EC7E-631881A515F0}"/>
              </a:ext>
            </a:extLst>
          </p:cNvPr>
          <p:cNvSpPr/>
          <p:nvPr/>
        </p:nvSpPr>
        <p:spPr>
          <a:xfrm>
            <a:off x="4467225" y="3134394"/>
            <a:ext cx="409575" cy="4374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9904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C9F33E-8907-2878-CF71-308C62D458A9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562F70-AD58-9396-D43E-6A1707EBCC21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036C4E8B-EFD9-799A-0A66-7227705C9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6" name="Flowchart: Data 2">
            <a:extLst>
              <a:ext uri="{FF2B5EF4-FFF2-40B4-BE49-F238E27FC236}">
                <a16:creationId xmlns:a16="http://schemas.microsoft.com/office/drawing/2014/main" id="{2D53619C-516D-56E2-1F2A-730AEB907949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C605B-E2B1-A2BF-32A4-B654848C45D8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972444-5B92-EB1D-77AA-EE1815A62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93" y="2274181"/>
            <a:ext cx="6526306" cy="32426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C3494E-17F7-490D-C104-56D9ED856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2181" y="1780324"/>
            <a:ext cx="7799944" cy="387144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4A17D48-5226-091C-5071-4F9123215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สร้างกราฟแท่ง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10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อันดับร้านตามจำนวนรีวิว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DC345B-EE2D-5619-5CA8-036B91FEB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896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เลือกพื้นที่ที่ต้องการวาง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03684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5410002-8F83-B072-4ED0-6D3D74690922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6CE72E-59D6-B48A-FAFF-5D1F52B7389E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4B16FF4D-5CB3-64C3-FE5A-9BA4646D6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6" name="Flowchart: Data 2">
            <a:extLst>
              <a:ext uri="{FF2B5EF4-FFF2-40B4-BE49-F238E27FC236}">
                <a16:creationId xmlns:a16="http://schemas.microsoft.com/office/drawing/2014/main" id="{31BA0DFC-B5F2-7D24-7557-8DF0EBF29A20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D2F1B1-F67F-97D4-F69E-A039F32CE0E2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313390-1818-526B-D001-E75BFE55E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ทำสำเนาไฟล์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Google Sheets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ไว้ที่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google drive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ตัวเอง 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F10D2B7-9D93-FE37-7792-75A2530DC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254161" y="1168663"/>
            <a:ext cx="5593977" cy="4520674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1283B80-810F-C414-C8BC-5EFC7B3A32A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42761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File &gt; Make a copy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E5C3B5-D350-9470-862F-418C4BD666E6}"/>
              </a:ext>
            </a:extLst>
          </p:cNvPr>
          <p:cNvSpPr/>
          <p:nvPr/>
        </p:nvSpPr>
        <p:spPr>
          <a:xfrm>
            <a:off x="5543550" y="2674108"/>
            <a:ext cx="1885950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005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686B01-3C8B-FB4C-0421-B9C33B806EFE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3ED3CA-F678-89FE-EDA7-AF852D96DDBE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4FF5D593-DA77-BFB5-A2FE-BFAB32B66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FFE2D90D-08D9-5D70-3FD4-04C84178101E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9B65CF-BD5D-5E65-0A7F-BB05A34A7E66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5C4888-6AAD-8C4D-15BE-D07B0AE3C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สร้างกราฟแท่ง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10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อันดับร้านตามจำนวนรีวิว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37B51-3F4A-65D8-97BD-73F0E18BF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7002"/>
            <a:ext cx="10515600" cy="4351338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แถบเครื่องมือด้านซ้ายให้เลือก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number_of_reviews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ใส่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Data Range Dimension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และเลือก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name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ใส่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Dimension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เพื่อทำกราฟแท่ง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10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อันดับร้านตามจำนวน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reviews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FFB89A-08BC-FEC3-1FC8-BA1D4DBF8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339" y="2078037"/>
            <a:ext cx="8584529" cy="426755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50206F-E885-FA64-C37A-707DA2A1273E}"/>
              </a:ext>
            </a:extLst>
          </p:cNvPr>
          <p:cNvSpPr/>
          <p:nvPr/>
        </p:nvSpPr>
        <p:spPr>
          <a:xfrm>
            <a:off x="8401050" y="3277269"/>
            <a:ext cx="904875" cy="8089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9499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9AECDDF-B180-C2C0-5323-E393C690EDF7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B7FDF-CF76-CC9E-914A-18275A2181EF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4B23C1A7-F89F-E1B7-CD88-3283F4ABE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9" name="Flowchart: Data 2">
            <a:extLst>
              <a:ext uri="{FF2B5EF4-FFF2-40B4-BE49-F238E27FC236}">
                <a16:creationId xmlns:a16="http://schemas.microsoft.com/office/drawing/2014/main" id="{F21E6C7C-E850-36C7-CE34-EB01D21266F7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3C1853-F38C-B43B-5BDA-23B76624CC71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5CFA50-4134-801E-2A3E-6E28AF22F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การปรับสัดส่วนของกราฟ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E21DA-26B9-FE5A-4020-B4547A9C1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896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นำเมาส์ไปชี้ที่เส้นแกน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Y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หรือบริเวณสีแดงและกดลาง ซ้าย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-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ขวา เพื่อปรับแต่งความกว้างของแถบชื่อแกน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863F69-976C-B209-C3DB-5D5FC06E0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51297"/>
            <a:ext cx="3965645" cy="39449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6884E8-F77F-4DD1-79DD-1DF36A44B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921" y="1965654"/>
            <a:ext cx="3940829" cy="37162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95CA078-99F0-A6B3-6BB6-56863CD4FF78}"/>
              </a:ext>
            </a:extLst>
          </p:cNvPr>
          <p:cNvSpPr/>
          <p:nvPr/>
        </p:nvSpPr>
        <p:spPr>
          <a:xfrm>
            <a:off x="2600326" y="3030258"/>
            <a:ext cx="76200" cy="20179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C3BD76-A1F3-9C4E-34AC-63DC224D30AB}"/>
              </a:ext>
            </a:extLst>
          </p:cNvPr>
          <p:cNvSpPr/>
          <p:nvPr/>
        </p:nvSpPr>
        <p:spPr>
          <a:xfrm>
            <a:off x="7274438" y="3030258"/>
            <a:ext cx="88388" cy="20179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744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65B5ECC-7522-6786-00E2-251EA2E9FD33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2668B3-5AFD-7A2D-00A4-D77AFDA37988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81BCBBA1-6E38-920D-8030-91EDD80DE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47505218-2E30-E045-43FC-7F5BE4A71D4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DEBD50-0794-F792-BA0F-C263299CBA6C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69DCB2-0960-2EA2-AEFE-5DA342FE2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ปรับแต่งกราฟแท่ง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23482-7561-95C6-93E3-C05B90625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กำหนดชื่อให้ข้อมูลใน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SETUP &gt;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ปรับแต่งกราฟแท่งใน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F788EE-29A4-F130-7FAA-2C7DBF26B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113" y="1147488"/>
            <a:ext cx="1058887" cy="46191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085D87-A9EF-056E-28B4-98A4697C8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3757" y="1158632"/>
            <a:ext cx="1030746" cy="46600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D8F663-D669-EF4D-094F-021197E61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44" y="1730948"/>
            <a:ext cx="7112687" cy="408775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1D08D6E-54CB-627B-20CC-E52C8064F3BE}"/>
              </a:ext>
            </a:extLst>
          </p:cNvPr>
          <p:cNvSpPr/>
          <p:nvPr/>
        </p:nvSpPr>
        <p:spPr>
          <a:xfrm>
            <a:off x="7258049" y="3306483"/>
            <a:ext cx="799481" cy="15322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AA5E55-AA0E-7530-23AC-565D481EBCA7}"/>
              </a:ext>
            </a:extLst>
          </p:cNvPr>
          <p:cNvSpPr/>
          <p:nvPr/>
        </p:nvSpPr>
        <p:spPr>
          <a:xfrm>
            <a:off x="9862144" y="2539861"/>
            <a:ext cx="682031" cy="2604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E4D585-95AD-7CA4-3E0C-9A00AE48CF40}"/>
              </a:ext>
            </a:extLst>
          </p:cNvPr>
          <p:cNvSpPr/>
          <p:nvPr/>
        </p:nvSpPr>
        <p:spPr>
          <a:xfrm>
            <a:off x="8543925" y="2312540"/>
            <a:ext cx="723900" cy="2273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69F9C3-9703-D518-0F5D-BD475A058416}"/>
              </a:ext>
            </a:extLst>
          </p:cNvPr>
          <p:cNvSpPr/>
          <p:nvPr/>
        </p:nvSpPr>
        <p:spPr>
          <a:xfrm>
            <a:off x="8543925" y="3633778"/>
            <a:ext cx="800535" cy="6843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DB9C1C-C2F1-A554-325B-6F4992553FCE}"/>
              </a:ext>
            </a:extLst>
          </p:cNvPr>
          <p:cNvSpPr/>
          <p:nvPr/>
        </p:nvSpPr>
        <p:spPr>
          <a:xfrm>
            <a:off x="9876432" y="3759089"/>
            <a:ext cx="682031" cy="2555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887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8239BB-8F39-BA9C-A281-E1E4D5FD4C48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D08C61-B2D3-2CF0-CA50-F4724155AB00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0F6EA1D1-EA23-A450-E2F8-227CBD83F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1FCCFE71-5C05-7F81-6429-10E42A489255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1FDFA1-66BD-703C-BB6A-4551AF815B92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9FB782-187C-04DD-9059-8393E70C8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เพิ่มช่องข้อความชื่อกราฟแท่ง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15E90-C91B-EAA9-EFDC-B2243B20A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7608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ปรับแต่งสีสันให้สวยงามตามใจ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23D62C-A0C0-21E7-9973-33B9C7167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503" y="1956813"/>
            <a:ext cx="7684994" cy="380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1838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6F823E-831D-7858-50D8-9E720DB655AC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1F605C-3FD1-52B1-D5BF-90E1CB76B5E3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B6171049-CEA3-8CD8-EA7B-FBAEF286C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F6CAEE68-3BCD-2911-E358-F68251651297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C26FA7-B10A-9A60-BD6F-8801D7A626CC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B500C-9114-B1B6-8D59-49927E074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การสร้างข้อความบอกจำนวน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Total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หรือจำนวนรวม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89078-61C3-1BC2-9AC8-7D3312D5D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8100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Add a chart &gt; dropdown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scorecard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F548A4-4BF1-3608-03A1-030679287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932" y="1724357"/>
            <a:ext cx="8030135" cy="401085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5E56D10-2819-B952-750E-25A047998871}"/>
              </a:ext>
            </a:extLst>
          </p:cNvPr>
          <p:cNvSpPr/>
          <p:nvPr/>
        </p:nvSpPr>
        <p:spPr>
          <a:xfrm>
            <a:off x="3743325" y="1963458"/>
            <a:ext cx="619125" cy="2463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16852F-E5B9-4D2A-F441-AD64E2501319}"/>
              </a:ext>
            </a:extLst>
          </p:cNvPr>
          <p:cNvSpPr/>
          <p:nvPr/>
        </p:nvSpPr>
        <p:spPr>
          <a:xfrm>
            <a:off x="3743325" y="2479670"/>
            <a:ext cx="419100" cy="4921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0530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A03969-9590-8591-7000-97917E71D1AF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AB6464-9BA2-31D9-7143-1811FA2F0994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21B0FBC4-9D2C-C0DF-D042-91E02D59B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7" name="Flowchart: Data 2">
            <a:extLst>
              <a:ext uri="{FF2B5EF4-FFF2-40B4-BE49-F238E27FC236}">
                <a16:creationId xmlns:a16="http://schemas.microsoft.com/office/drawing/2014/main" id="{BBAF1B27-2FE9-299A-A86B-BE7325FE851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C2BEDC-8737-4F13-F058-4A774AE5C890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71B60C-E7FF-3220-9525-40C99DD15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4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การสร้างข้อความบอกจำนวน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Total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หรือจำนวนรวม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D43E1-0697-55DC-076B-EF8152F97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618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เลือกพื้นที่ที่ต้องการวาง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กำหนดชื่อตัวแปรและปรับแต่งใน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STYLE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ตามที่ต้องการ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6A3B24-71BE-2ECC-4D28-09DC01BAE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0506" y="1697761"/>
            <a:ext cx="974730" cy="40919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4BD219-BDEB-33C2-63B5-0A42E9E52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550" y="1697760"/>
            <a:ext cx="7160896" cy="409194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9789BA1-B61A-959A-384E-5618E9506621}"/>
              </a:ext>
            </a:extLst>
          </p:cNvPr>
          <p:cNvSpPr/>
          <p:nvPr/>
        </p:nvSpPr>
        <p:spPr>
          <a:xfrm>
            <a:off x="9357290" y="4269450"/>
            <a:ext cx="927946" cy="1112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390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1007C57-87BC-2CB4-F6E8-6EBF89516442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DC4883-0B1D-7363-43FC-43E444DCCC66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B01122AD-39D2-A8F4-5FD7-E84794C5E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79D7696-A459-378D-81EB-FED6EA619C5C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02820E-F55E-1AED-BE05-8CE20A6C154C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1A4CF2-8CA4-4FD5-457A-34F77720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สร้างกราฟแท่งจำนวนโฆษณา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5BDF9-FFE2-6139-4536-C89E3563B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7608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Add a chart &gt; dropdown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Column chart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5C5A61-C9A2-32CF-D04F-D2B5A7664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312" y="1910976"/>
            <a:ext cx="7651376" cy="380371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A3D0802-00C6-87A0-810E-02BEEE65C3A5}"/>
              </a:ext>
            </a:extLst>
          </p:cNvPr>
          <p:cNvSpPr/>
          <p:nvPr/>
        </p:nvSpPr>
        <p:spPr>
          <a:xfrm>
            <a:off x="3914775" y="2134908"/>
            <a:ext cx="542925" cy="2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F4E85D-B458-4BAB-7F25-0F2D2C829F42}"/>
              </a:ext>
            </a:extLst>
          </p:cNvPr>
          <p:cNvSpPr/>
          <p:nvPr/>
        </p:nvSpPr>
        <p:spPr>
          <a:xfrm>
            <a:off x="3843337" y="3239808"/>
            <a:ext cx="471488" cy="3892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3217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D40319-204F-6303-0EB9-92B9FEB710EB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CBA750-B53F-4477-8772-4AC9944C28F4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D3F90EB2-E1FD-ADF3-88D1-0AB0F784C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40034E0B-B6CB-68FD-BE8A-D1AE7579FEBC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C985CB-D82F-DE19-C327-345BA4B912D7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483BD-32CF-EDDA-2C11-D0038C24B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สร้างกราฟแท่งจำนวนโฆษณา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C251F-17FB-3F07-9538-B825BA890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7477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เลือกพื้นที่ที่ต้องการวาง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26E99-2D60-C169-FDB1-6FC8EE439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998" y="1799496"/>
            <a:ext cx="7778003" cy="385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878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1A4067-EC5C-D0C5-91C2-1AD3D27A41C8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E42D4E-F256-4731-4058-513C771026BC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8439FA10-5DAF-0EC9-2F75-DF792BC43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DEE14F9-EE30-FDD5-6C1F-47CCAAE80D2E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D44CB-C0D7-0A00-0C06-3C28C963D1B9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9D119A-38C3-078E-4476-46479DD3C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สร้างกราฟแท่งจำนวนโฆษณา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DD5D98-3E91-109F-9533-565FAF111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19219" y="1713993"/>
            <a:ext cx="8153561" cy="4027817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325959-D572-DC5E-F68A-38F74CD2F35C}"/>
              </a:ext>
            </a:extLst>
          </p:cNvPr>
          <p:cNvSpPr txBox="1">
            <a:spLocks/>
          </p:cNvSpPr>
          <p:nvPr/>
        </p:nvSpPr>
        <p:spPr>
          <a:xfrm>
            <a:off x="838200" y="139047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แถบเครื่องมือด้านซ้ายให้เลือก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abs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ใส่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Dimension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เพื่อทำกราฟแท่งจำนวนโฆษณา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6435F6-A396-08FF-F769-AD74CC4AA007}"/>
              </a:ext>
            </a:extLst>
          </p:cNvPr>
          <p:cNvSpPr/>
          <p:nvPr/>
        </p:nvSpPr>
        <p:spPr>
          <a:xfrm>
            <a:off x="8229600" y="3220757"/>
            <a:ext cx="809625" cy="19232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196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90AEA3-D290-BBB2-B77C-3DCD4ABA5432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A82973-1870-52BF-FC92-423404345EE2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D055122E-B77D-C1EE-ACB8-B3F525E06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10" name="Flowchart: Data 2">
            <a:extLst>
              <a:ext uri="{FF2B5EF4-FFF2-40B4-BE49-F238E27FC236}">
                <a16:creationId xmlns:a16="http://schemas.microsoft.com/office/drawing/2014/main" id="{5371ADE2-0FD8-E33F-CB27-B65A7FDD325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EE65E4-F35F-7B2E-105A-F1C16F4E0CA5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B64EF-94DF-4547-C9D6-332A3D426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การเปลี่ยนประเภทของข้อมูลตัวเลข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1559B-2EAD-0F86-FD0E-963E4EF9E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16735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ในแถบเครื่องมือกด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icon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กำหนดชื่อข้างตัวแปร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NO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เปลี่ยนชื่อเป็น จำนวน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&gt;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Aggregation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ให้เลือกเป็น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count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จำนวนนับ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1866C-4454-F7F5-1EB6-8BBCEE9C2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682" y="2278950"/>
            <a:ext cx="835873" cy="35188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335F08-E07A-6AD8-7CB4-C33E6E4CF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469" y="3122454"/>
            <a:ext cx="1908888" cy="99099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FEB607-F0AE-0F1D-F3DE-894A7EBF5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2533" y="2152635"/>
            <a:ext cx="2625928" cy="348088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7A9BAC-3353-9B94-DA94-DCC493D23B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1762" y="2094377"/>
            <a:ext cx="2818237" cy="367369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A39FCAE-DF5E-3506-1AE6-941AECDA7A6A}"/>
              </a:ext>
            </a:extLst>
          </p:cNvPr>
          <p:cNvSpPr/>
          <p:nvPr/>
        </p:nvSpPr>
        <p:spPr>
          <a:xfrm>
            <a:off x="1232862" y="4146958"/>
            <a:ext cx="826693" cy="2803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48C445-274D-8D94-66FE-C065AEBB9E96}"/>
              </a:ext>
            </a:extLst>
          </p:cNvPr>
          <p:cNvSpPr/>
          <p:nvPr/>
        </p:nvSpPr>
        <p:spPr>
          <a:xfrm>
            <a:off x="2145153" y="3451264"/>
            <a:ext cx="340011" cy="3333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5E79D1-5BD3-6D75-432F-5A2EBC7070B7}"/>
              </a:ext>
            </a:extLst>
          </p:cNvPr>
          <p:cNvSpPr/>
          <p:nvPr/>
        </p:nvSpPr>
        <p:spPr>
          <a:xfrm>
            <a:off x="4550239" y="3905250"/>
            <a:ext cx="564686" cy="133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6E0610-1BCA-4B94-1CD6-E147F335CBC9}"/>
              </a:ext>
            </a:extLst>
          </p:cNvPr>
          <p:cNvSpPr/>
          <p:nvPr/>
        </p:nvSpPr>
        <p:spPr>
          <a:xfrm>
            <a:off x="4550239" y="2479670"/>
            <a:ext cx="524605" cy="4092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C25DF12-6C02-8784-AC9A-5203510851E3}"/>
              </a:ext>
            </a:extLst>
          </p:cNvPr>
          <p:cNvCxnSpPr>
            <a:stCxn id="7" idx="3"/>
          </p:cNvCxnSpPr>
          <p:nvPr/>
        </p:nvCxnSpPr>
        <p:spPr>
          <a:xfrm flipV="1">
            <a:off x="3830357" y="3615001"/>
            <a:ext cx="482176" cy="29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944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2130DD-07DC-EE9E-BEBC-BAB30FE6EEAE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8B3D0E-6B85-5B41-92B9-B7E47EEC1247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6F8CBFA7-7F89-9E2A-3848-1EE5526FE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7" name="Flowchart: Data 2">
            <a:extLst>
              <a:ext uri="{FF2B5EF4-FFF2-40B4-BE49-F238E27FC236}">
                <a16:creationId xmlns:a16="http://schemas.microsoft.com/office/drawing/2014/main" id="{0CB65F78-5DAB-ABD6-11E7-BFED33B4A32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E174E6-494C-A328-7997-68FDDA91BB8E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838A5B-BA29-885A-D91E-7C62099B4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ทำสำเนาไฟล์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Google Sheets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9DFF05-3F3D-0831-CAF7-BF5A5A3927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52097" y="1177535"/>
            <a:ext cx="5001703" cy="4622263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60FCD28-886E-44F4-905A-7CDEF0C04D17}"/>
              </a:ext>
            </a:extLst>
          </p:cNvPr>
          <p:cNvSpPr txBox="1">
            <a:spLocks/>
          </p:cNvSpPr>
          <p:nvPr/>
        </p:nvSpPr>
        <p:spPr>
          <a:xfrm>
            <a:off x="838200" y="1666612"/>
            <a:ext cx="51233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ตั้งชื่อไฟล์และเลือกที่อยู่ของไฟล์ที่จะทำสำเนาไว้ใน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google drive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ของตัวเอง ให้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My Drive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และสร้างโฟลเดอร์ใหม่ ที่จะใช้เก็บสำเนา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628148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230362-1B07-3E63-44F1-3F11540B4C86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BC7DF6-B73D-F84A-D731-0F6C18AE3D0F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2CC14032-FD48-5EB2-1EB6-AB52A5DF4E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9" name="Flowchart: Data 2">
            <a:extLst>
              <a:ext uri="{FF2B5EF4-FFF2-40B4-BE49-F238E27FC236}">
                <a16:creationId xmlns:a16="http://schemas.microsoft.com/office/drawing/2014/main" id="{A82F979A-4FE8-9E93-0BE9-8DECDE3EEA00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62A17A-CF7C-96C5-687D-6A610FB61387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FE3F53-FA44-5415-D6B9-BBCD00A43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4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สร้างกราฟแท่งจำนวนโฆษณา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EEDFE-C3C3-E4A3-5249-B09A2BAE7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951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เพิ่มช่องข้อความชื่อกราฟและปรับแต่งกราฟใน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STYLE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ตามที่ต้องการ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1138AF-BFAC-7AE9-4B0F-1552A28EC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33" y="1191675"/>
            <a:ext cx="1101589" cy="46559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8B3C09-D11B-83D7-D2DD-BFA65B085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6125" y="1221882"/>
            <a:ext cx="1068671" cy="45792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A420BD-C8FF-7E49-5848-B154367CD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281" y="1827966"/>
            <a:ext cx="6924237" cy="398478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A046D59-69DE-1753-C607-46856FDB1030}"/>
              </a:ext>
            </a:extLst>
          </p:cNvPr>
          <p:cNvSpPr/>
          <p:nvPr/>
        </p:nvSpPr>
        <p:spPr>
          <a:xfrm>
            <a:off x="8524875" y="3668723"/>
            <a:ext cx="752475" cy="9509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5A3803-2029-FB39-C5F1-7AED9292CE9A}"/>
              </a:ext>
            </a:extLst>
          </p:cNvPr>
          <p:cNvSpPr/>
          <p:nvPr/>
        </p:nvSpPr>
        <p:spPr>
          <a:xfrm>
            <a:off x="9984137" y="2510668"/>
            <a:ext cx="864001" cy="1944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5392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F2B207-252E-504F-69C5-D6EF0E5C99A7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087AD5-37BD-34EC-39E7-A638F0C9CA97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34DAC298-7A63-A83A-063A-E76391B26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08653008-A116-9BD2-7F0A-15038480873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7FAB62-4AED-43DE-BCAF-F781838EF66D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FBA99F-2AFD-019D-2B50-8ACB5FCF9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สร้างกราฟ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Bubble map (Google 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E5831-6EA4-3976-346E-F799C4EF2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432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Add a chart &gt; dropdown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Bubble map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F7CE66-31C9-40A5-AB82-F8BC9F201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738" y="1727783"/>
            <a:ext cx="8428074" cy="40185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2E48789-83DC-DEDC-91B8-74B3BBF1851E}"/>
              </a:ext>
            </a:extLst>
          </p:cNvPr>
          <p:cNvSpPr/>
          <p:nvPr/>
        </p:nvSpPr>
        <p:spPr>
          <a:xfrm>
            <a:off x="4229100" y="2011083"/>
            <a:ext cx="762000" cy="3130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87616E-B52B-8EA5-DA24-830AC3549B5D}"/>
              </a:ext>
            </a:extLst>
          </p:cNvPr>
          <p:cNvSpPr/>
          <p:nvPr/>
        </p:nvSpPr>
        <p:spPr>
          <a:xfrm>
            <a:off x="4229100" y="4269450"/>
            <a:ext cx="495300" cy="512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0020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31D785-D757-C7E7-5964-B65E89AAFA8F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F4C76-FE6F-21BF-3BD2-7D4C86361B8F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557BC047-A7F7-00E7-F82F-2950651C5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9" name="Flowchart: Data 2">
            <a:extLst>
              <a:ext uri="{FF2B5EF4-FFF2-40B4-BE49-F238E27FC236}">
                <a16:creationId xmlns:a16="http://schemas.microsoft.com/office/drawing/2014/main" id="{48AD7CB8-E8A1-807F-D171-8C1B6FFF5BB3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49786E-15FE-C8C4-4851-214A9BE4F4E1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3E0B61-D183-16E7-68CC-E42B49A98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สร้างกราฟ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Bubble map (Google map)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A25A3-EE66-655D-36F4-A7FC17B71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2363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เลือกและจัดระเบียบพื้นที่ที่ต้องการวาง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AB513D-94B6-1C97-5D11-1BF3772F6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82" y="2918147"/>
            <a:ext cx="5961322" cy="2855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AFCDC5-8522-5C08-D7B6-3C2E85B65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2539" y="2086343"/>
            <a:ext cx="7781261" cy="368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752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869A68-5437-B322-AA6E-EDA3FFE31B68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4EC09E-1209-29A2-A0D8-F2B342A9E0B1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CBDCA455-D6E2-5E7A-B27B-E8F06C8C4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9" name="Flowchart: Data 2">
            <a:extLst>
              <a:ext uri="{FF2B5EF4-FFF2-40B4-BE49-F238E27FC236}">
                <a16:creationId xmlns:a16="http://schemas.microsoft.com/office/drawing/2014/main" id="{B8A2959E-99B3-03ED-386B-853BC6C5A2F6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65F577-0222-F49C-EF94-D1DBFE2637DB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A45F-A44A-4FB6-2B2E-245F147A6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81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การรวมข้อมูล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ตัวแปร(คอลัมน์)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7F904-B43E-CA57-1202-78063900C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0130"/>
            <a:ext cx="10515600" cy="4351338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keyword ‘l’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ค้นหาในช่องค้นหาข้อมูล จะเห็นตัวแปร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lat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คือละติจูด ตัวแปร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long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คือลองจิจูด ในการใช้งานจริงเพื่อระบุตำแหน่งร้าน จำเป็นต้องให้ข้อมูล ละติจูด ลองจิจูด อยู่ในรูปแบบ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‘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ละติจูด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ลองจิจูด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’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และเป็นข้อมูลช่องเดียว 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ดังนั้นต้องสร้างตัวแปรใหม่ที่รวมข้อมูล(รวมคอลัมน์)ตัวแปร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lat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และตัวแปร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long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ใช้เก็บข้อมูล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‘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ละติจูด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ลองจิจูด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’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5296C0-D45C-9371-D355-4DE7F0690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525" y="2537803"/>
            <a:ext cx="6724650" cy="32107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23AD83-5DCC-3B1E-FD95-F06A74426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0475" y="3895726"/>
            <a:ext cx="2563955" cy="72434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336E1CC-54E1-C45F-548C-BCFBEFD3FF8E}"/>
              </a:ext>
            </a:extLst>
          </p:cNvPr>
          <p:cNvSpPr/>
          <p:nvPr/>
        </p:nvSpPr>
        <p:spPr>
          <a:xfrm>
            <a:off x="6724650" y="4143189"/>
            <a:ext cx="819150" cy="2478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95B5F2-8D6B-132E-855A-4CF835EA9CC2}"/>
              </a:ext>
            </a:extLst>
          </p:cNvPr>
          <p:cNvSpPr/>
          <p:nvPr/>
        </p:nvSpPr>
        <p:spPr>
          <a:xfrm>
            <a:off x="6724650" y="3181164"/>
            <a:ext cx="819150" cy="2478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2144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64DB67-35BB-77F8-A8DD-0BC8E5D32EA8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E7AD65-7945-C5D5-1352-DDFF53D2796A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D305EB7A-BC31-A8C4-519E-234D73CD6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7" name="Flowchart: Data 2">
            <a:extLst>
              <a:ext uri="{FF2B5EF4-FFF2-40B4-BE49-F238E27FC236}">
                <a16:creationId xmlns:a16="http://schemas.microsoft.com/office/drawing/2014/main" id="{3E71F3BB-F86E-9CE9-FA72-2BC3E813BBD9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28D190-E62F-8556-3226-EDB1741F7F35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59F586-20C6-7E76-E84C-3208999BB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การรวมข้อมูล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ตัวแปร(คอลัมน์) (ต่อ)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7B967-6A47-DC07-E6EB-AEC11A9AA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5675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</a:t>
            </a:r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search_timestamp_n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…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10043D4-5530-0F7B-7496-428528FD5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117" y="1741944"/>
            <a:ext cx="8135766" cy="38915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3A7899-64FC-EA15-82BF-25B20D478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462" y="3141004"/>
            <a:ext cx="2000250" cy="69532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0CFF5D9-60EB-553D-DC0F-E742059CEC6A}"/>
              </a:ext>
            </a:extLst>
          </p:cNvPr>
          <p:cNvSpPr/>
          <p:nvPr/>
        </p:nvSpPr>
        <p:spPr>
          <a:xfrm>
            <a:off x="7839074" y="3240829"/>
            <a:ext cx="923925" cy="3310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769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2A163A-53B5-FE33-17C8-82E2A624B7EC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0A512F-B833-3A13-C9AB-4A2577C48075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2AF772F6-5336-18D7-B0D0-5754A8C8A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F4716815-E995-3F60-5586-E745BD2044AB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A3ADC3-A60D-387A-5600-ACE643AA42CD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44B49A-3632-6013-1398-B2760C4DF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217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การรวมข้อมูล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ตัวแปร(คอลัมน์) (ต่อ)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C250E-1368-D7E5-03FF-475DD30B6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2839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ADD FIELD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CD569A-229E-1A06-ECD9-62B9123E9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053" y="1736306"/>
            <a:ext cx="8517893" cy="4104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89329B-51F8-66C6-C165-2B6EF4CBA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915" y="4780623"/>
            <a:ext cx="1247775" cy="40957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8FA6FD0-D515-D04D-6A40-9216D7CD9573}"/>
              </a:ext>
            </a:extLst>
          </p:cNvPr>
          <p:cNvSpPr/>
          <p:nvPr/>
        </p:nvSpPr>
        <p:spPr>
          <a:xfrm>
            <a:off x="7711542" y="4823981"/>
            <a:ext cx="660933" cy="2528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008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21EFE4-2FBA-4173-AD48-0D96AEC456FD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4E5F2B-1B9E-FBC4-2161-B4D7A72C0BD8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8372488D-7F14-F410-48F2-3BBF89D9B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CFA12497-5A91-B5B9-459A-E254E1F0FFD4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48A45A-3E79-4035-A8AB-373C188E8CA5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0D7527-8314-37A5-A496-FA8A34D8C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4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การรวมข้อมูล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ตัวแปร(คอลัมน์) (ต่อ)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0114F-0522-2F19-772A-54195E0A8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4502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Data Type &gt; dropdown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Geo &gt; Latitude, Longitude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0AE20-D84C-DB23-A678-8CD0B0FD0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036" y="1851394"/>
            <a:ext cx="8181927" cy="392202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4A4526-6B9F-6738-6FCE-9E271F8440E7}"/>
              </a:ext>
            </a:extLst>
          </p:cNvPr>
          <p:cNvSpPr/>
          <p:nvPr/>
        </p:nvSpPr>
        <p:spPr>
          <a:xfrm>
            <a:off x="6638925" y="3924114"/>
            <a:ext cx="1714500" cy="285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1D9DFE-C1F1-22F0-34FC-7553B6C7BB6F}"/>
              </a:ext>
            </a:extLst>
          </p:cNvPr>
          <p:cNvSpPr/>
          <p:nvPr/>
        </p:nvSpPr>
        <p:spPr>
          <a:xfrm>
            <a:off x="8353424" y="5483788"/>
            <a:ext cx="1714499" cy="2029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3473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77A666-33BE-87AC-4AAF-EBEBD05A2630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62A0B-AF15-6E0C-F1DE-B5A257BD0081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B514FD51-3B23-F8BC-19AF-1DEBC2062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E66BE095-7172-D54E-E42C-5C43D2134D09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96D0F9-1C73-8678-BDF9-D3A45A1D505D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9944D-3603-C2DD-355C-59FAD4C49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การรวมข้อมูล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ตัวแปร(คอลัมน์) (ต่อ)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74D8F-87EC-BD9D-7833-41ABB1B73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9606"/>
            <a:ext cx="10515600" cy="4351338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ตั้งชื่อและเขียน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code CONCAT(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lat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,””,long)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เพื่อรวมข้อมูลทั้ง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ตัวแปรเข้าด้วยกัน 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APPLY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หลังจากโหลดเสร็จให้กดพื้นที่วางตรงไหนก็ได้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E62A61-9C3D-9EC3-F161-D0D273C20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820" y="1928200"/>
            <a:ext cx="7828359" cy="37660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1E17DBC-0772-9A65-C6B5-94D8A8FD5D41}"/>
              </a:ext>
            </a:extLst>
          </p:cNvPr>
          <p:cNvSpPr/>
          <p:nvPr/>
        </p:nvSpPr>
        <p:spPr>
          <a:xfrm>
            <a:off x="6524624" y="2802133"/>
            <a:ext cx="2047876" cy="9602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7D6FB2-546E-02EE-9AF4-1A2FCE95F691}"/>
              </a:ext>
            </a:extLst>
          </p:cNvPr>
          <p:cNvSpPr/>
          <p:nvPr/>
        </p:nvSpPr>
        <p:spPr>
          <a:xfrm>
            <a:off x="8029574" y="5103431"/>
            <a:ext cx="542925" cy="2591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0787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4A972C-0462-F176-B242-43F568F3F1A3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F4D217-BE77-B705-D586-4627A1A6B84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8A24C6FD-7042-0811-D556-3D6DB0C3A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92EF9A58-EF0C-3D02-4AB1-79A782220414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00A201-69DA-A024-A4BB-2DBEE7ACA58B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E77417-5348-308B-96D8-FBFF93363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สร้างกราฟ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Bubble map (Google map)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24CC1-907E-8944-B895-F530D523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4436"/>
            <a:ext cx="10515600" cy="4351338"/>
          </a:xfrm>
        </p:spPr>
        <p:txBody>
          <a:bodyPr/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แถบเครื่องมือด้านซ้ายให้เลือก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name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ใส่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Location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Color dimension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search_timestamp_new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ใส่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Size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Google map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ที่อยู่ร้านอาหารโดยขนาดของ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Bubble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คือจำนวนการค้นหา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90CC72-528E-547D-6C61-F3C232CC1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00" y="2007569"/>
            <a:ext cx="7543800" cy="361912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B895859-9197-0C48-B177-090045385EE6}"/>
              </a:ext>
            </a:extLst>
          </p:cNvPr>
          <p:cNvSpPr/>
          <p:nvPr/>
        </p:nvSpPr>
        <p:spPr>
          <a:xfrm>
            <a:off x="7677149" y="3817128"/>
            <a:ext cx="885825" cy="4310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416ECA-C159-B09B-3C49-207FE41C5D4D}"/>
              </a:ext>
            </a:extLst>
          </p:cNvPr>
          <p:cNvSpPr/>
          <p:nvPr/>
        </p:nvSpPr>
        <p:spPr>
          <a:xfrm>
            <a:off x="7677149" y="4565664"/>
            <a:ext cx="885824" cy="749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620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E50831-1302-E709-3B28-877C885F2EE3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085C9C-9E8C-FD67-9CA8-92F52D420802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B780EB54-817D-C5F7-9019-A2473BE6D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F41D25C7-3ED5-3E52-BA16-090B09954D72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C78A26-1A83-16C8-45B7-E534F856AD26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B7DF15-2A28-AE3F-85B7-F5C7ECCFF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447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สร้างกราฟ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Bubble map (Google map)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ED280-50BE-F5B1-7B99-59E8B98C0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8100"/>
            <a:ext cx="10515600" cy="4351338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หลังจากเลือกและโหลดเสร็จ จะขึ้นแจ้งเตือนเกี่ยวกับจำนวนข้อมูลและจำนวนเซตสี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OK, got 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1A9F18-E35B-6DCF-FF45-CFFA4626A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012" y="1703635"/>
            <a:ext cx="8181975" cy="392580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FF89119-AF9D-9F61-CE65-D2638CC8597B}"/>
              </a:ext>
            </a:extLst>
          </p:cNvPr>
          <p:cNvSpPr/>
          <p:nvPr/>
        </p:nvSpPr>
        <p:spPr>
          <a:xfrm>
            <a:off x="7315200" y="3800288"/>
            <a:ext cx="781050" cy="2954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588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D5DAF4E-3620-DAAC-71A3-FDD313519750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A3C4C1-97F7-1EA1-BF63-D7E29127E6DC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DDBA6A2C-B191-CCF4-200D-ECDCBB8EE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BD116F1-DCFF-2495-ACE5-75B266CECB92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A4647D-21EC-6DEF-486E-FADA0F0F2545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3D65D-1352-CC9D-3101-BE9E7EB2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ทำสำเนาไฟล์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Google Sheets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EB9C08-9100-E7D4-F0C3-D39D57DEF0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0" y="1325563"/>
            <a:ext cx="5083827" cy="435133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BA979C-DF01-0AED-A5C4-83A895BD0577}"/>
              </a:ext>
            </a:extLst>
          </p:cNvPr>
          <p:cNvSpPr txBox="1">
            <a:spLocks/>
          </p:cNvSpPr>
          <p:nvPr/>
        </p:nvSpPr>
        <p:spPr>
          <a:xfrm>
            <a:off x="838200" y="1666612"/>
            <a:ext cx="51233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All location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และเลื่อนเมาส์ไปชี้และกดที่ลูกศรขวามือของ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My Drive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เพื่อเข้าไปสร้างโฟลเดอร์ใหม่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6402AB-196E-3328-C8BF-545B04D11386}"/>
              </a:ext>
            </a:extLst>
          </p:cNvPr>
          <p:cNvSpPr/>
          <p:nvPr/>
        </p:nvSpPr>
        <p:spPr>
          <a:xfrm>
            <a:off x="10127957" y="1952625"/>
            <a:ext cx="844843" cy="504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8747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95D6766-E46F-2D33-DE0A-D22B3E8F7C25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6F61EE-8A47-9C23-33FE-FA5843CDE291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EFD5E119-08F1-F3D5-8CF6-B60321C75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9" name="Flowchart: Data 2">
            <a:extLst>
              <a:ext uri="{FF2B5EF4-FFF2-40B4-BE49-F238E27FC236}">
                <a16:creationId xmlns:a16="http://schemas.microsoft.com/office/drawing/2014/main" id="{5FA35D0B-E05D-1FB9-A7BB-345C946F53B4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5618EC-DD43-0E0B-22CF-DB051467C2F2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9ECBE2-9769-3CD6-9DE1-8C0B7D7EA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4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ปรับแต่งกราฟ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Bubble map (Google 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7D191-1D27-2A07-9E95-D9D379E66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8100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กำหนดชื่อตัวแปรใหม่เพื่อให้เข้าใจง่าย และจำนวนการค้นหาให้กำหนด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Aggregation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Count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1FDC08-7B5C-A85C-F3FB-F3DEBE38D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980" y="1667804"/>
            <a:ext cx="8426040" cy="40189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6C62A5-D9FA-33DD-A821-F0BC594AB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770" y="2799052"/>
            <a:ext cx="2489610" cy="30099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42C4E8-F950-F040-5D78-386E65571BE0}"/>
              </a:ext>
            </a:extLst>
          </p:cNvPr>
          <p:cNvSpPr/>
          <p:nvPr/>
        </p:nvSpPr>
        <p:spPr>
          <a:xfrm>
            <a:off x="5276850" y="2866838"/>
            <a:ext cx="2400300" cy="29043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4B9C22-4C50-CF72-3B69-DDFD08E02E57}"/>
              </a:ext>
            </a:extLst>
          </p:cNvPr>
          <p:cNvSpPr/>
          <p:nvPr/>
        </p:nvSpPr>
        <p:spPr>
          <a:xfrm>
            <a:off x="7863195" y="4667063"/>
            <a:ext cx="1004580" cy="6002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6282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69FA74-C992-E436-CBE6-560E4A6556EA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1F4B20-66A4-4ED2-FD32-EBBA8C447AC2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21525167-17D3-7EA3-D1A8-602929A64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10" name="Flowchart: Data 2">
            <a:extLst>
              <a:ext uri="{FF2B5EF4-FFF2-40B4-BE49-F238E27FC236}">
                <a16:creationId xmlns:a16="http://schemas.microsoft.com/office/drawing/2014/main" id="{A834D29E-8A75-DABA-9CF1-EBEF3DB0EB5D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C12F1C-C289-1BDF-79D7-B6B94A8A5E96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60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068773-3615-F376-6DE3-A3156EA6E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ปรับแต่งกราฟ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Bubble map (Google map)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001FC-83DF-8330-CE59-16157B4B9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4536" y="1788608"/>
            <a:ext cx="8122928" cy="401687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C7610-7756-2A22-52D0-BB3DE2D00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2981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เพิ่มช่องข้อความชื่อกราฟและปรับแต่งกราฟใน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STYLE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ตามที่ต้องการ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21DAD5-7636-B043-E225-ADB431D725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250" y="3094700"/>
            <a:ext cx="2038350" cy="54292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DB2335-AB18-3370-E6DD-6FFE690B25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368" y="4029416"/>
            <a:ext cx="812432" cy="66735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EF6BCD5-BDF0-0D34-D6C2-BD9C36D1D7F6}"/>
              </a:ext>
            </a:extLst>
          </p:cNvPr>
          <p:cNvSpPr/>
          <p:nvPr/>
        </p:nvSpPr>
        <p:spPr>
          <a:xfrm>
            <a:off x="8448675" y="3673129"/>
            <a:ext cx="666750" cy="2035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670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7406A2-CB64-349A-E5A2-040B7DFFCE30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90C37A-352B-4B54-9B84-0AAE7B0446F9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DAD27EA4-5FE1-6F10-D984-7AC15DEF4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82054799-4108-A4F7-C937-79B1CAE93BC8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424215-9466-F388-F716-DDE5D6E77204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61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23F43-5752-B5FC-9D4D-931496EBA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4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สร้างตารางแสดงรายละเอียดข้อมูล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3C22F-2BC3-89CF-46B1-BCEC244CA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0135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Add a chart &gt; dropdown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Table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A8B08A-6D8E-4652-0D6E-940AB8C71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49" y="1851110"/>
            <a:ext cx="7905701" cy="39094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E8C9629-B937-49B1-EFF9-EF40C8FFB202}"/>
              </a:ext>
            </a:extLst>
          </p:cNvPr>
          <p:cNvSpPr/>
          <p:nvPr/>
        </p:nvSpPr>
        <p:spPr>
          <a:xfrm>
            <a:off x="3829050" y="2047689"/>
            <a:ext cx="600075" cy="2287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1930F3-AF12-286D-9C0A-F60654062ED8}"/>
              </a:ext>
            </a:extLst>
          </p:cNvPr>
          <p:cNvSpPr/>
          <p:nvPr/>
        </p:nvSpPr>
        <p:spPr>
          <a:xfrm>
            <a:off x="3829050" y="2349136"/>
            <a:ext cx="342900" cy="3883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3192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FA7E560-A8CE-B124-819B-BEF8698D093D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3669B9-1622-770A-4780-A048ACE19E38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4D740B11-B2F4-0737-222E-D142B3373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9" name="Flowchart: Data 2">
            <a:extLst>
              <a:ext uri="{FF2B5EF4-FFF2-40B4-BE49-F238E27FC236}">
                <a16:creationId xmlns:a16="http://schemas.microsoft.com/office/drawing/2014/main" id="{14847A83-F136-031D-408F-8BDDDD0BFAC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A63411-3C2A-E6E9-7422-0D007EAF1A8E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62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E81377-2DD9-DAE4-845C-34CDD0457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96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สร้างตารางแสดงรายละเอียดข้อมูล (ต่อ)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16257-4CAD-63A1-7BA1-A054E5AB1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957" y="1368717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เลือกและจัดระเบียบพื้นที่ที่ต้องการวาง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15B389-89C4-1EC2-47A4-D4FBA2141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84795"/>
            <a:ext cx="6716162" cy="3335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9D9C5D-A08A-8317-8B0F-FDE5ECE9E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680" y="1910516"/>
            <a:ext cx="7699363" cy="380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80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BE81E6-35FE-B14C-DDEC-63ABD9F00200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9A306F-974B-76BC-E760-740C4E0A410C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C08B9023-8B9D-BB69-DE09-B5CD776E5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835E59D0-6246-48D6-DAB9-7F0A56B4E191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75CF42-63CF-FB03-AAF9-6796837DAAEC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63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BE0814-FB34-B80B-EB25-2F1273A14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84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สร้างตารางแสดงรายละเอียดข้อมูล (ต่อ)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F47DA-AA94-C767-12E5-88883B88A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6107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แถบเครื่องมือด้านซ้ายให้เลือกตัวแปรข้อมูลที่ต้องการให้แสดงในตาราง เพื่อทำตารางดูรายละเอียดของร้าน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B08267-D6D6-B47B-D884-DFC93EFBA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1742739"/>
            <a:ext cx="8231016" cy="40982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D69D9B-5A04-4404-542A-CF69F3A20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0349" y="1870729"/>
            <a:ext cx="1211191" cy="30238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08D9CB-0A62-6546-CC5D-8ADDE7484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0349" y="4894586"/>
            <a:ext cx="1211191" cy="79922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3BC937D-E692-BEF3-2F0A-C6CBC11F83C4}"/>
              </a:ext>
            </a:extLst>
          </p:cNvPr>
          <p:cNvSpPr/>
          <p:nvPr/>
        </p:nvSpPr>
        <p:spPr>
          <a:xfrm>
            <a:off x="7524750" y="3254667"/>
            <a:ext cx="695325" cy="19555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6981A0-87C0-61F5-32F0-50A583E6FF55}"/>
              </a:ext>
            </a:extLst>
          </p:cNvPr>
          <p:cNvSpPr/>
          <p:nvPr/>
        </p:nvSpPr>
        <p:spPr>
          <a:xfrm>
            <a:off x="9401508" y="1824367"/>
            <a:ext cx="1280032" cy="3869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287E49B-9513-6137-18FD-FF7E050F46EB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8220075" y="3759087"/>
            <a:ext cx="1181433" cy="4733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3952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5836E4-6633-545D-6463-B674E94BA972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A06A36-001A-66C3-EF74-517B0B583C82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322498BD-D6E0-B9F3-C115-90BA0F45B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7" name="Flowchart: Data 2">
            <a:extLst>
              <a:ext uri="{FF2B5EF4-FFF2-40B4-BE49-F238E27FC236}">
                <a16:creationId xmlns:a16="http://schemas.microsoft.com/office/drawing/2014/main" id="{0AA3F04D-1EE6-82A7-213A-CE3D4B181EC6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6959D3-329C-C0D9-942F-B8B8600455CE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64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98092-115D-6007-40BF-5242EE6E8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4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สร้างตารางแสดงรายละเอียดข้อมูล (ต่อ)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84AAF-2AE2-2865-D18B-223BAAEC2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180" y="1325563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กำหนดชื่อให้แต่ละตัวแปรที่เลือก เพื่อความเข้าใจง่าย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58BE5A-5F18-B92F-AAE1-D3E4F51C2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4336" y="2849475"/>
            <a:ext cx="2112476" cy="158693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1AAC7A-F2D1-CDD3-6BE9-C4ADB6CB1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3095" y="1761310"/>
            <a:ext cx="8073329" cy="406546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74412E5-82F5-A9E6-0FA2-D99F7D8EFDD7}"/>
              </a:ext>
            </a:extLst>
          </p:cNvPr>
          <p:cNvSpPr/>
          <p:nvPr/>
        </p:nvSpPr>
        <p:spPr>
          <a:xfrm>
            <a:off x="8677274" y="2926293"/>
            <a:ext cx="739844" cy="22076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5898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0C6247-7695-A820-5F17-AD0C69B5766A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EB0E7-9AC0-CDE5-45B6-44D6278E0EB4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E64CF796-3B50-6398-3F69-FDDA0C4AF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42BF29CC-6BA1-8148-DB84-68A111391074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B9AA1-E1FF-7CF8-5F4D-5888135C79D8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65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BCA94-6002-539B-B8ED-E0A6C08A6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ปรับแต่งตาราง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13CFF-972C-DE16-AF5A-BC3075A4F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8100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จัดระเบียงพื้นที่ในตาราง ปรับแต่งตารางใน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STYLE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ตามที่ต้องการและเพิ่มช่องข้อความชื่อตาราง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C2DBDA-3CC5-81E5-AA27-11159C379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111" y="1660437"/>
            <a:ext cx="7227777" cy="407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267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28BE52-8A59-888C-1D4D-EBFF68D875E2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69A773-D2CB-7B18-8E46-3510FBC171B7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E61FB4F9-6DFE-8E69-EBD5-137F26B84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8A6AEFCD-840A-370A-816B-CA61B7ED9431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D286DD-7A6A-A13D-6BB2-CC44C255B263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66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D8B78A-73D7-BB7D-5B74-50FC1D011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4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การสร้างตัวกรอง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dropdown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4B317-CACB-A3AD-D517-8A2300A14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0117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Add a control&gt; dropdown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Drop-down list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CDF96E-16AF-4102-E21F-B87FBBEFA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53" y="1615363"/>
            <a:ext cx="8211493" cy="407135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990E6B-B86B-119F-28C8-099A11542DD0}"/>
              </a:ext>
            </a:extLst>
          </p:cNvPr>
          <p:cNvSpPr/>
          <p:nvPr/>
        </p:nvSpPr>
        <p:spPr>
          <a:xfrm>
            <a:off x="4495799" y="1838138"/>
            <a:ext cx="885825" cy="4478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326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150383-DB7F-9661-69D6-63CF93A7D754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EE1D8A-7696-42F8-517A-F1CBE9C9E1DC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0871FB2F-0888-F43A-9A04-23E0CB335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9" name="Flowchart: Data 2">
            <a:extLst>
              <a:ext uri="{FF2B5EF4-FFF2-40B4-BE49-F238E27FC236}">
                <a16:creationId xmlns:a16="http://schemas.microsoft.com/office/drawing/2014/main" id="{63CF1778-82C5-7325-6871-DEED43A6D1A3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A28F0D-5FC9-CEC8-CB8E-6D64E0DCAE0C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67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171765-326E-2817-5DB4-BB07E8DAF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การสร้างตัวกรอง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dropdown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689FF-61DE-E768-C572-C851B9396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5861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เลือกพื้นที่ที่ต้องการวาง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265BFE-15AE-35FA-65F6-764F9A177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85218"/>
            <a:ext cx="6915338" cy="3421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60C855-51BC-C54A-58EA-C46D92D1D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0028" y="2026763"/>
            <a:ext cx="7623772" cy="377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393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2C830B-C2E2-84F6-8B67-14741C8D4F66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2A617B-CEEE-F015-2D6A-2B5F0495F4F9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125F53FA-57E4-235E-FB74-B10FDF3F6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0D9FF7D9-F231-8D5E-AAC0-90EFF3458AC6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B34850-3B45-88CE-72F9-DA90246C041A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68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721F8C-BCEA-9D84-0A68-EBFD2BF9A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การสร้างตัวกรอง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dropdown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16001-BA1C-0D4B-0D8D-44E09A30B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0393"/>
            <a:ext cx="10515600" cy="4351338"/>
          </a:xfrm>
        </p:spPr>
        <p:txBody>
          <a:bodyPr/>
          <a:lstStyle/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แถบเครื่องมือด้านซ้ายให้เลือก </a:t>
            </a:r>
            <a:r>
              <a:rPr lang="en-US" sz="28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city_name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ใส่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Control field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เพื่อทำตัวกรองตามชื่อจังหวัด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ACD15-885D-ABC4-BD31-EE154CD4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727" y="1709352"/>
            <a:ext cx="8368545" cy="41316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EA59AC-1340-1F29-5474-646655F34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806" y="3139281"/>
            <a:ext cx="1419225" cy="103822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4BD0854-5902-0385-90BE-6068EE8FAC68}"/>
              </a:ext>
            </a:extLst>
          </p:cNvPr>
          <p:cNvSpPr/>
          <p:nvPr/>
        </p:nvSpPr>
        <p:spPr>
          <a:xfrm>
            <a:off x="8480031" y="3208226"/>
            <a:ext cx="749694" cy="4303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93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7B66CA-9A38-C85F-9F4C-F99BCF9DFE47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A73EAD-C926-2CDD-7566-BDDE00211608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275D273B-8894-174B-6904-C24092F1D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CB89F6FB-795B-E4C4-20FB-3F68CA0DE2D7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9254AE-A741-323E-A981-273F75E0A27B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877814-273A-9726-3054-B666AC75D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ทำสำเนาไฟล์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Google Sheets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28DBFD-49B8-1BFE-22FC-5D78886A2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88695" y="1278100"/>
            <a:ext cx="4965105" cy="435133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0924B4C-37EE-F795-024D-F51B51370140}"/>
              </a:ext>
            </a:extLst>
          </p:cNvPr>
          <p:cNvSpPr txBox="1">
            <a:spLocks/>
          </p:cNvSpPr>
          <p:nvPr/>
        </p:nvSpPr>
        <p:spPr>
          <a:xfrm>
            <a:off x="838200" y="1666612"/>
            <a:ext cx="51233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สร้างโฟลเดอร์ใหม่ที่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icon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ซ้ายล่างและตั้งชื่อโฟลเดอร์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327A5F-7E28-5230-0D60-C2CD47D18B1C}"/>
              </a:ext>
            </a:extLst>
          </p:cNvPr>
          <p:cNvSpPr/>
          <p:nvPr/>
        </p:nvSpPr>
        <p:spPr>
          <a:xfrm>
            <a:off x="6524625" y="4931533"/>
            <a:ext cx="723900" cy="5684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615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ADF768-3AE6-AEC8-BB2B-C6287F1C4175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45C9B5-67B9-4E87-616E-8A271B547E5D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86124202-F730-8FBB-3CA6-08AE51A99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546EB70E-5546-3718-980B-3B621906ED12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3F82BC-C321-02E6-FC7B-97F629A7C991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69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F7E21-3360-86BB-583D-14149A4B1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659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การสร้างตัวกรอง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dropdown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92E7E-4B81-F836-246C-DAD04EF99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4726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กำหนดชื่อให้ตัวแปรเป็น ชื่อจังหวัด และกำหนด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Data Type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02EA7A-BE03-80C7-9C00-716CFAA30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870" y="1825367"/>
            <a:ext cx="8066260" cy="40014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3970CD6-CDE1-F337-311B-FA340073FD41}"/>
              </a:ext>
            </a:extLst>
          </p:cNvPr>
          <p:cNvSpPr/>
          <p:nvPr/>
        </p:nvSpPr>
        <p:spPr>
          <a:xfrm>
            <a:off x="7391400" y="3578233"/>
            <a:ext cx="495300" cy="2984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5D3980-8283-D883-E71E-9FFEA5329621}"/>
              </a:ext>
            </a:extLst>
          </p:cNvPr>
          <p:cNvSpPr/>
          <p:nvPr/>
        </p:nvSpPr>
        <p:spPr>
          <a:xfrm>
            <a:off x="7391400" y="4590864"/>
            <a:ext cx="1428750" cy="2002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8729B9-4525-3969-F1DE-96EFE59C8CBF}"/>
              </a:ext>
            </a:extLst>
          </p:cNvPr>
          <p:cNvSpPr/>
          <p:nvPr/>
        </p:nvSpPr>
        <p:spPr>
          <a:xfrm>
            <a:off x="6095999" y="5171889"/>
            <a:ext cx="1362075" cy="2002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6388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9CF46F-B7A5-B753-DDD4-7A9F424B5270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4CB3AA-161C-344B-C259-0259CB023E0E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76DC1219-4CFE-48AA-0EDF-08343474B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85AA30F1-BE9A-E8DD-0C77-8FFF8E36C9F6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42C88F-4E40-638E-BC3A-F6FBB2E49EE7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70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2D5C44-0407-03EE-70E6-134C8E798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4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การสร้างตัวกรอง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dropdown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92149-C8B5-23EC-E794-6E50B318A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618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ปรับแต่งตัวกรอกให้สวยงามตามต้องการ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9065D0-C10C-F1C6-D4C3-87B35140E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370" y="1731330"/>
            <a:ext cx="8259259" cy="406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525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79FFC7-2F85-95F7-4129-D0C3BE963733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C2E7C1-E8A4-98D4-60E2-199980BB9532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E6772D09-F39D-3772-97B0-EC6745C65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9" name="Flowchart: Data 2">
            <a:extLst>
              <a:ext uri="{FF2B5EF4-FFF2-40B4-BE49-F238E27FC236}">
                <a16:creationId xmlns:a16="http://schemas.microsoft.com/office/drawing/2014/main" id="{306A3364-C27C-6BBF-9458-C7B391F58F03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DC70B-AF0F-2902-BC99-501A627D865C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71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7D9866-571A-E441-4825-0B2D86E54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การทดสอบใช้งานตัวกรอก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C4C5A-06A9-B639-D90B-227B30C97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7563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View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ด้านซ้ายบนเพื่อเปลี่ยนมุมมองเป็นผู้ใช้งาน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6C589-1F3D-6465-6BB1-6854BE6BE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785" y="1913271"/>
            <a:ext cx="7846430" cy="3894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A2BD48-A4B7-4F8B-1110-13C955D00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1425" y="1219099"/>
            <a:ext cx="3762375" cy="59055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FE79AB7-E1CC-E2C8-FBA4-69435C76BE78}"/>
              </a:ext>
            </a:extLst>
          </p:cNvPr>
          <p:cNvSpPr/>
          <p:nvPr/>
        </p:nvSpPr>
        <p:spPr>
          <a:xfrm>
            <a:off x="7820024" y="1913271"/>
            <a:ext cx="1762125" cy="2679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9233EE-DF51-5624-FF8E-65398732B76F}"/>
              </a:ext>
            </a:extLst>
          </p:cNvPr>
          <p:cNvSpPr/>
          <p:nvPr/>
        </p:nvSpPr>
        <p:spPr>
          <a:xfrm>
            <a:off x="9753599" y="1266538"/>
            <a:ext cx="962025" cy="4778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25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30B4CC-1522-6CE7-D1AC-2A95B7EE878E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76DA56-134C-966C-E80C-03A8DD79DB36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AB848BA9-22FB-6A32-F0E6-587CDDC40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E3C68615-30D2-24C0-D6EB-9122550D4864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D47B54-C6E6-294A-69AA-6D3D49824C40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72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48C0AB-F0FF-DF58-E47A-AC7DA9BA4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1786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การทดสอบใช้งานตัวกรอก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6CA0A-F22F-F140-5844-86F158946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1467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เลือกจังหวัดในตัวกรอกเพื่อทดสอบการใช้งาน ตรวจสอบการอัพเดทของกราฟและตาราง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D04F8-F1C4-2EB8-E775-C9EFE138B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773" y="1960880"/>
            <a:ext cx="7646454" cy="380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050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6083A9-7759-51F2-8AEC-99289F26AAAD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81B8DE-53BC-286C-B596-FFD3A52A6AE9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2EFFB337-4022-75CA-D018-68BE26D0C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8C7EFD2A-787A-E201-FC9B-F007057ACD6F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AA4304-0132-6A49-8D89-73C1EAF7E403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73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06D262-60D8-B8DB-B650-30A3507B3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4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การโหลดรูปภาพเข้าหน้า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81DBF-05B6-FFDB-5250-6988EEA07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8794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Image &gt; dropdown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B5ABA0-ADC5-F66C-D3CC-02E9B3FB1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3325" y="1902665"/>
            <a:ext cx="7865350" cy="39099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9AE775-2FD1-FE83-3D7F-8F241A634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983" y="1270387"/>
            <a:ext cx="3448050" cy="16764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D438BC7-6A9B-D4FC-4821-24D1BDC640D6}"/>
              </a:ext>
            </a:extLst>
          </p:cNvPr>
          <p:cNvSpPr/>
          <p:nvPr/>
        </p:nvSpPr>
        <p:spPr>
          <a:xfrm>
            <a:off x="5154818" y="2043275"/>
            <a:ext cx="941182" cy="4236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173B06-56F2-47C2-2E03-B9AFFC3EA43C}"/>
              </a:ext>
            </a:extLst>
          </p:cNvPr>
          <p:cNvSpPr/>
          <p:nvPr/>
        </p:nvSpPr>
        <p:spPr>
          <a:xfrm>
            <a:off x="6539807" y="1795438"/>
            <a:ext cx="2080317" cy="4715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2590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656136-F946-11F1-3D2D-6B22E2AE4905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384956-A7E4-EE52-3923-423D92B2603D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66FA78D3-4DC6-382F-BA3D-9109A1898D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9" name="Flowchart: Data 2">
            <a:extLst>
              <a:ext uri="{FF2B5EF4-FFF2-40B4-BE49-F238E27FC236}">
                <a16:creationId xmlns:a16="http://schemas.microsoft.com/office/drawing/2014/main" id="{2CA385FE-3900-A98E-8F6D-04B23BF87F8D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033F02-9A95-DDA0-E1F4-FDF76704FAB3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74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8533DC-A35B-7056-B298-D7FD8EB59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218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การโหลดรูปภาพเข้าหน้า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D9D87-B30F-7AB9-C7D9-807CD58A4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25268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Upload from computer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คือการอัพโหลดรูปจากคอมพิวเตอร์ของเราเอง ให้นักศึกษาบันทึกรูป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logo </a:t>
            </a:r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Wongnai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https://www.wongnai.com/brand-assets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3E166B-7B47-098D-31BC-C3047E7B2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0" y="2116469"/>
            <a:ext cx="6930144" cy="35923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CBDAE1-4BE9-8B0F-1E36-C6A559DE0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9949" y="4696552"/>
            <a:ext cx="4276725" cy="63817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3641333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C5855D-0D3B-7060-BE3C-E93FE4FF3021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818F39-7F96-60EA-7A11-3678D552FE56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1FBEAF6E-18F6-01C6-A8AB-247C17FAF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85D6B62E-A94B-6739-15FB-97EEC2E1447B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C3D7BF-CFB1-AC14-C69D-14D74CB2E454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75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6F1986-D125-4F26-56E8-FE09C2E40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63029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การโหลดรูปภาพเข้าหน้า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FDEBF-0ABC-77B3-7588-A8EDD54B4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62534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แตกไฟล์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LOGO_Wongnai.zip &gt;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Upload from computer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&gt;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เลือกรูปภาพ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B4F79A-F59D-2D76-3510-C1A7D81D0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556" y="1791917"/>
            <a:ext cx="7288887" cy="394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425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D85766-63FB-954B-2CAF-AF1AC07ABFAE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88CEE-82DF-66C5-3646-E6C654C4546D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3E0F72E9-041C-A910-AABA-2C9FC78EC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85E70A58-CE17-B828-C56A-4A6390094457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91EAF1-6299-D151-590F-B84ED004DF03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76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5916B8-7E64-8388-EBDA-CB763563A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4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การโหลดรูปภาพเข้าหน้า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D0057-9FDB-6CD7-56EC-8135540DE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6650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เลือกพื้นที่ที่ต้องการวางรูปภาพ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F6899B-224F-EF3D-6CB6-6516F4352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109" y="1788298"/>
            <a:ext cx="7979781" cy="394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298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F8851C-28AE-5C5F-EB3F-F8C67C3256D2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56D30F-3A39-8975-C77F-9C52F9A81426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DBDC720F-8F19-0C6C-82D1-52E0B559F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849E9E90-2711-1B91-42F0-531F928F4A13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A87FEF-B36C-7276-2378-2C3F08E8B9AB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77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466FBD-EE4E-DE03-99DB-45E1251B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5238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การโหลดรูปภาพเข้าหน้า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4D142-2C0B-25B7-379C-650A50AB6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2997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By URL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คือการอัพโหลดรูปโดยใช้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URL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ของรูปในหน้าเว็ป คลิ๊กขวาที่รูปที่เราต้องการ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&gt; Open image in new tab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D804D4-FB51-3A14-B185-A4DF3265B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471" y="1913762"/>
            <a:ext cx="7287058" cy="37732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2348F15-C297-8340-5BED-ED60DA325D82}"/>
              </a:ext>
            </a:extLst>
          </p:cNvPr>
          <p:cNvSpPr/>
          <p:nvPr/>
        </p:nvSpPr>
        <p:spPr>
          <a:xfrm>
            <a:off x="7505700" y="2943039"/>
            <a:ext cx="809625" cy="1621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0168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3DB68E-A8E0-9A72-7981-34BA7EFB7234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3C2F29-EFED-ECC6-B825-096AB10AA34E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9E8934FA-41A0-FCA3-5BA7-071F660A3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ABEDA576-6E12-2447-F6A6-E43841828858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8C061F-2256-0FC1-32A8-807F71F8088E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78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F4CCD-1CEA-DE4D-963E-20C5956C9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217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การโหลดรูปภาพเข้าหน้า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BA251-0D4A-FD24-BE21-B78E899ED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Copy URL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ของรูป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4E4A1E-EF16-EFFC-A1CF-682BB9B54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317" y="1901399"/>
            <a:ext cx="7367366" cy="38202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A2D22B2-E7A1-324F-8199-8DF8ADAEF2AF}"/>
              </a:ext>
            </a:extLst>
          </p:cNvPr>
          <p:cNvSpPr/>
          <p:nvPr/>
        </p:nvSpPr>
        <p:spPr>
          <a:xfrm>
            <a:off x="4267199" y="2609664"/>
            <a:ext cx="1381125" cy="2097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142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345E67E-DC1B-5152-3FE9-37B27DA68308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B5C334-0E6A-9897-A560-943425A33719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B7B51E74-A0E9-7DE1-52E6-C92BF00AF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F6198B22-5262-A3D9-1913-208FB424F8C7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092DC8-1F9C-9EF9-0DFB-C31BDA2F082F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B0DE22-AD86-835A-79CA-B4F13ED1C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ทำสำเนาไฟล์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Google Sheets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5C4ED5-B661-2278-0170-1370D422B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34125" y="1236643"/>
            <a:ext cx="5019675" cy="4314825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5C8FF7-60AF-5849-4DBA-34DE99D020EE}"/>
              </a:ext>
            </a:extLst>
          </p:cNvPr>
          <p:cNvSpPr txBox="1">
            <a:spLocks/>
          </p:cNvSpPr>
          <p:nvPr/>
        </p:nvSpPr>
        <p:spPr>
          <a:xfrm>
            <a:off x="838200" y="1666612"/>
            <a:ext cx="51233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Select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เลือกโฟลเดอร์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50EA79-8561-653D-AF8D-3F653AE0ECD2}"/>
              </a:ext>
            </a:extLst>
          </p:cNvPr>
          <p:cNvSpPr/>
          <p:nvPr/>
        </p:nvSpPr>
        <p:spPr>
          <a:xfrm>
            <a:off x="10191373" y="4874383"/>
            <a:ext cx="860509" cy="436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553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3BFED7-A02F-B5BA-85F1-0A047640280C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53FB60-F70E-0E7D-9F10-C15A95621885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2D19990-5547-BA81-BEE2-1FDEB863D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B8E97F17-1A11-2586-57F1-F9335B23D7F1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23A5AE-48DA-B219-FA7B-6F4465CAFCFF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79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01C25-5AB8-5295-2420-DF86EF19C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การโหลดรูปภาพเข้าหน้า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A7252-EEF8-2880-D5BA-C35EF0153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57196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Image &gt; dropdown &gt; Click By URL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EA8D7D-257B-A5CB-D832-6D7070AC9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513" y="1831918"/>
            <a:ext cx="7822972" cy="38766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48AE9F8-3658-FB8D-F8A3-59C3D9621A02}"/>
              </a:ext>
            </a:extLst>
          </p:cNvPr>
          <p:cNvSpPr/>
          <p:nvPr/>
        </p:nvSpPr>
        <p:spPr>
          <a:xfrm>
            <a:off x="5276848" y="2028639"/>
            <a:ext cx="990601" cy="6859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7863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22B366-F944-96B5-21E0-1CCF6B73BAE6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40C01D-4FF3-716C-37A8-537EF1E7D0EF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45C0A035-11E7-DF39-C2B9-8773886F8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698BF22C-1B1F-896E-D9D1-132A31886559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B55075-EA90-CDF4-94DD-0F86523D3770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80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D8FAF4-13BE-6ED5-77D0-ACB647A62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การโหลดรูปภาพเข้าหน้า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698B0-AB4C-6E00-6158-D84811677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5861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วาง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URL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รูปที่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Copy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&gt;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Insert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3AB708-13D2-FE8D-0F48-503CA02B4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128" y="1808288"/>
            <a:ext cx="7925743" cy="390723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84483CD-DC15-51D6-A45F-BE44B40A0D88}"/>
              </a:ext>
            </a:extLst>
          </p:cNvPr>
          <p:cNvSpPr/>
          <p:nvPr/>
        </p:nvSpPr>
        <p:spPr>
          <a:xfrm>
            <a:off x="5057774" y="3362462"/>
            <a:ext cx="2066925" cy="7713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428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CD9D93-9E30-D149-AF7D-4ED5E874FD70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02624B-4157-869F-A5FE-0C5C4FB97F17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91772338-1C86-757D-9C85-5BC4679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67C8B305-338C-B604-8BB3-7B4D3B3F7F54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2D66BA-05A2-4A85-D092-EB0AF579E098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81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91A55C-CDA5-5C5D-7CD9-334E07713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การโหลดรูปภาพเข้าหน้า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19BA9-A765-C92E-3173-E105D5A9B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8100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เลือกพื้นที่ที่ต้องการวางรูปภาพ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1D5D85-4176-97F2-07BD-B599C8C63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125" y="1749105"/>
            <a:ext cx="8069750" cy="398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162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526BDEA-2D27-3B0B-B0C7-191F7E574666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4FBAC6-6C1D-6E7B-915A-C85ECE46DB71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A264C779-C4B4-0D30-97BB-7DC9B9C66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6" name="Flowchart: Data 2">
            <a:extLst>
              <a:ext uri="{FF2B5EF4-FFF2-40B4-BE49-F238E27FC236}">
                <a16:creationId xmlns:a16="http://schemas.microsoft.com/office/drawing/2014/main" id="{1412CC1F-E827-1F5C-5FC5-9C9164973B5E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A1B9BA-F639-32DF-8F1D-990546EB027F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82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EE8534-8823-4290-BF6D-62BF24F82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22249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ตกแต่ง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ตามต้องการ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B742E5-7926-F83B-1912-67D3046CF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443" y="1136342"/>
            <a:ext cx="9147111" cy="452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461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89363F-C49C-43A2-D94C-69BBF13F2529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B13B5A-D18A-CB2D-B244-67696CC13B02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F805DB99-2446-232D-5AA3-0FF0C2AB2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10" name="Flowchart: Data 2">
            <a:extLst>
              <a:ext uri="{FF2B5EF4-FFF2-40B4-BE49-F238E27FC236}">
                <a16:creationId xmlns:a16="http://schemas.microsoft.com/office/drawing/2014/main" id="{88454DBB-D08F-EB16-B944-5161880766D5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211CC4-C791-60C5-2C21-A966798B8A59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83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6A42A5-6E5E-7793-881C-D36CEF3A2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26192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การแชร์หน้า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9C13E-AD40-382D-55BF-12C693DE5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3331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Share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ด้านซ้ายบนของหน้า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44D4D3-4466-E86C-84BE-9DE51B1B2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185" y="1670726"/>
            <a:ext cx="8419628" cy="4170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A9AE0-1712-91E3-9AC1-2F3C94C16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213" y="1048454"/>
            <a:ext cx="3714750" cy="5334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B5A211A-EBB8-664E-3FA8-504291E90B9D}"/>
              </a:ext>
            </a:extLst>
          </p:cNvPr>
          <p:cNvSpPr/>
          <p:nvPr/>
        </p:nvSpPr>
        <p:spPr>
          <a:xfrm>
            <a:off x="8039099" y="1661201"/>
            <a:ext cx="1781175" cy="2920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C6323E-6A07-B452-7CC5-4AC3A49D1531}"/>
              </a:ext>
            </a:extLst>
          </p:cNvPr>
          <p:cNvSpPr/>
          <p:nvPr/>
        </p:nvSpPr>
        <p:spPr>
          <a:xfrm>
            <a:off x="8413397" y="1077727"/>
            <a:ext cx="1006827" cy="4299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6455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CB6D5C-7FC2-174D-6B2C-735A4013AF81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C9360F-B3E4-8E3A-BF35-E1AD7C00C5F7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07752CDB-CAEA-E2D7-E1A2-43D5041A1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4AA79BAB-232B-7F99-BAC7-F36BADD57AF3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D2B7F-EC7E-284E-91A2-2B218C833CCA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84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82C43F-4841-6054-80D2-005853714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การแชร์หน้า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(ต่อ)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F86F2-91CC-0368-17FF-84C129BF2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4039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สามารถแชร์แบบส่ง </a:t>
            </a:r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gmail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หรือแบบ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Copy link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และสามารถกำหนดสิทธิการเข้าถึงให้แต่ละแบบได้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4F32DE-306A-C8A1-302E-BC19185A9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70166"/>
            <a:ext cx="7891604" cy="38880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459DD3-54F1-AE5D-B76B-1B9C841BA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8139" y="4247900"/>
            <a:ext cx="3592763" cy="108152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CFCD30-F659-D63D-330A-A604E9B39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205" y="2269506"/>
            <a:ext cx="3592763" cy="157905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84A988A-E54D-9063-8CE3-72683A6DB22C}"/>
              </a:ext>
            </a:extLst>
          </p:cNvPr>
          <p:cNvSpPr/>
          <p:nvPr/>
        </p:nvSpPr>
        <p:spPr>
          <a:xfrm>
            <a:off x="3424628" y="2935115"/>
            <a:ext cx="2671372" cy="17416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6908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B58AAF-28F7-5D08-9C33-9F73C24CA74E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C20FA5-7AEB-58DE-9127-845CE76F1A53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9874247E-7B41-75A1-E20D-60A9B8561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0965668-77B3-76C7-240B-4B92229FE321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0E702-C182-ECA0-4C0E-AF3EFC4383F7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85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2685-E217-5B02-7D9F-E5C0FD613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การดาวน์โหลดหน้า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8E843-40A3-7B9F-E75F-E2D391D54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File &gt; Download as &gt; PDF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3DA63-720A-6464-F128-59BA74C94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975" y="1720397"/>
            <a:ext cx="8166980" cy="40662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E6D5E2E-4035-06CC-CEE8-02F7ABAA14A6}"/>
              </a:ext>
            </a:extLst>
          </p:cNvPr>
          <p:cNvSpPr/>
          <p:nvPr/>
        </p:nvSpPr>
        <p:spPr>
          <a:xfrm>
            <a:off x="2247900" y="3028058"/>
            <a:ext cx="1924050" cy="4009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2418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58282C-F1CD-B8D8-C785-F194A9C3D531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CFABA3-36A8-E524-16D0-651AB53B4D53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0679F794-56D5-0632-14C9-0CC7C8F6C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889E2DA0-0587-10B3-4E90-2CE8DA73C8CC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CAEAC4-0008-C6CC-8CB8-CDC79E74135F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86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1F6578-A886-235A-484E-8454EB2A2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การดาวน์โหลดหน้า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67BD1-9643-1AE6-298C-6DE7DB840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2997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สามารถกำหนดก่อนการดาวน์โหลด ไม่ให้แสดงสีพื้นหลัง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,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แสดง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link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สำหรับกดมาหน้า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ในเว็ป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,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ตั้งรหัสผ่าน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938271-8249-7D09-C5D2-FA5EDC35A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317" y="1833921"/>
            <a:ext cx="7888835" cy="39071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DDAB07-8FC7-8D0D-068D-27E589402096}"/>
              </a:ext>
            </a:extLst>
          </p:cNvPr>
          <p:cNvSpPr/>
          <p:nvPr/>
        </p:nvSpPr>
        <p:spPr>
          <a:xfrm>
            <a:off x="5562600" y="2209614"/>
            <a:ext cx="1447800" cy="11241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2806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9CE9D-F715-F9EE-FF7D-06CF93E2E090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8E570B-9113-7EAD-AF6B-7591875CE43E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ABEF3C01-6794-2D8F-707B-D2A1FBABB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A328E75B-8793-8961-B9F3-A8F0CC08EFB8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730B8E-6339-68CB-9CA9-D0B4DBEF457E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87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D92A4-5193-BA6C-91C0-C431FAEBE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การดาวน์โหลดหน้า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EA2F5-C2FC-71DC-77B9-90F74F055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12997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ถ้าตั้งรหัสผ่าน ในการเปิดไฟล์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PDF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จะถูกเข้ารหัส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F881C-C920-B858-D338-FA806E224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806" y="1746178"/>
            <a:ext cx="7484385" cy="392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5949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7B8BAF-E07A-F69E-5FCD-F657DD336B7E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B79FCA-36DF-811B-D7BB-04AB8843AED3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B15A5C3E-50EA-F69E-3E54-46ECF2528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7" name="Flowchart: Data 2">
            <a:extLst>
              <a:ext uri="{FF2B5EF4-FFF2-40B4-BE49-F238E27FC236}">
                <a16:creationId xmlns:a16="http://schemas.microsoft.com/office/drawing/2014/main" id="{E8ABBE43-B8A0-ED7B-6457-97D5786CBFB1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E36CCC-7046-1308-06C4-0FF9C87361F3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88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B71844-DDEB-0B1E-8DEB-08EA6CF22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50"/>
            <a:ext cx="10515600" cy="1325563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Locker studio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F93854-CA4B-ED1E-D42D-71C740FBD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101" y="1226315"/>
            <a:ext cx="8703798" cy="452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52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6EED336-0539-E869-C21B-6B0AD5B2A56C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A66F5F-24F0-4BBD-B23E-FE17023B7C84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1E134296-2E01-5E5E-D6E5-A9A2D694D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679F2E75-09A1-3503-4359-297B58614597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1F427D-80A9-86FD-ADD6-32AFC795977E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8CDDFF-936A-77BF-C42E-885CAC79C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509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ทำสำเนาไฟล์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Google Sheets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DD6CCF-36FB-D1AD-08B5-56C62ECF24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90588" y="1657350"/>
            <a:ext cx="3257550" cy="354330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5EBB1B-1791-E9AC-3FC3-380A7D2176DF}"/>
              </a:ext>
            </a:extLst>
          </p:cNvPr>
          <p:cNvSpPr txBox="1">
            <a:spLocks/>
          </p:cNvSpPr>
          <p:nvPr/>
        </p:nvSpPr>
        <p:spPr>
          <a:xfrm>
            <a:off x="838199" y="1666612"/>
            <a:ext cx="56483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Make a copy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เพื่อทำสำเนา โดยให้ทำทั้ง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4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ไฟล์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610515-101A-E022-C68C-3E1A45F9E5BC}"/>
              </a:ext>
            </a:extLst>
          </p:cNvPr>
          <p:cNvSpPr/>
          <p:nvPr/>
        </p:nvSpPr>
        <p:spPr>
          <a:xfrm>
            <a:off x="9305925" y="4360033"/>
            <a:ext cx="1085850" cy="42151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4308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7B8BAF-E07A-F69E-5FCD-F657DD336B7E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B79FCA-36DF-811B-D7BB-04AB8843AED3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B15A5C3E-50EA-F69E-3E54-46ECF2528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7" name="Flowchart: Data 2">
            <a:extLst>
              <a:ext uri="{FF2B5EF4-FFF2-40B4-BE49-F238E27FC236}">
                <a16:creationId xmlns:a16="http://schemas.microsoft.com/office/drawing/2014/main" id="{E8ABBE43-B8A0-ED7B-6457-97D5786CBFB1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E36CCC-7046-1308-06C4-0FF9C87361F3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89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B71844-DDEB-0B1E-8DEB-08EA6CF22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50"/>
            <a:ext cx="10515600" cy="1325563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Ethical framework in data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850930-4F4A-EF53-516A-C9D23B0BE6E4}"/>
              </a:ext>
            </a:extLst>
          </p:cNvPr>
          <p:cNvSpPr txBox="1"/>
          <p:nvPr/>
        </p:nvSpPr>
        <p:spPr>
          <a:xfrm>
            <a:off x="838200" y="1476646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https://towardsdatascience.com/the-importance-of-ethics-centricity-in-data-projects-ea2a60e6b67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</a:p>
        </p:txBody>
      </p:sp>
      <p:pic>
        <p:nvPicPr>
          <p:cNvPr id="11" name="Picture 10" descr="A compass with red point&#10;&#10;Description automatically generated">
            <a:extLst>
              <a:ext uri="{FF2B5EF4-FFF2-40B4-BE49-F238E27FC236}">
                <a16:creationId xmlns:a16="http://schemas.microsoft.com/office/drawing/2014/main" id="{AD1191BE-969D-2A23-724E-97BD3667B5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025" y="1787506"/>
            <a:ext cx="7219950" cy="405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915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7B8BAF-E07A-F69E-5FCD-F657DD336B7E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B79FCA-36DF-811B-D7BB-04AB8843AED3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B15A5C3E-50EA-F69E-3E54-46ECF2528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7" name="Flowchart: Data 2">
            <a:extLst>
              <a:ext uri="{FF2B5EF4-FFF2-40B4-BE49-F238E27FC236}">
                <a16:creationId xmlns:a16="http://schemas.microsoft.com/office/drawing/2014/main" id="{E8ABBE43-B8A0-ED7B-6457-97D5786CBFB1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E36CCC-7046-1308-06C4-0FF9C87361F3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90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B71844-DDEB-0B1E-8DEB-08EA6CF22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50"/>
            <a:ext cx="10515600" cy="1325563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Ethical framework in data project</a:t>
            </a:r>
          </a:p>
        </p:txBody>
      </p:sp>
      <p:pic>
        <p:nvPicPr>
          <p:cNvPr id="10" name="Picture 9" descr="A close-up of a diagram&#10;&#10;Description automatically generated">
            <a:extLst>
              <a:ext uri="{FF2B5EF4-FFF2-40B4-BE49-F238E27FC236}">
                <a16:creationId xmlns:a16="http://schemas.microsoft.com/office/drawing/2014/main" id="{35A6C0D3-308B-00DF-F21F-EE3E65B66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042" y="1139635"/>
            <a:ext cx="8373916" cy="470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50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2011</Words>
  <Application>Microsoft Office PowerPoint</Application>
  <PresentationFormat>Widescreen</PresentationFormat>
  <Paragraphs>282</Paragraphs>
  <Slides>91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6" baseType="lpstr">
      <vt:lpstr>Aptos</vt:lpstr>
      <vt:lpstr>Aptos Display</vt:lpstr>
      <vt:lpstr>Arial</vt:lpstr>
      <vt:lpstr>TH SarabunPSK</vt:lpstr>
      <vt:lpstr>Office Theme</vt:lpstr>
      <vt:lpstr>Class period 21​</vt:lpstr>
      <vt:lpstr>Wongnai Dashboard</vt:lpstr>
      <vt:lpstr>โหลดข้อมูล</vt:lpstr>
      <vt:lpstr>ทำสำเนาไฟล์ Google Sheets ไว้ที่ google drive ตัวเอง </vt:lpstr>
      <vt:lpstr>ทำสำเนาไฟล์ Google Sheets (ต่อ)</vt:lpstr>
      <vt:lpstr>ทำสำเนาไฟล์ Google Sheets (ต่อ)</vt:lpstr>
      <vt:lpstr>ทำสำเนาไฟล์ Google Sheets (ต่อ)</vt:lpstr>
      <vt:lpstr>ทำสำเนาไฟล์ Google Sheets (ต่อ)</vt:lpstr>
      <vt:lpstr>ทำสำเนาไฟล์ Google Sheets (ต่อ)</vt:lpstr>
      <vt:lpstr>การเข้าใช้งาน looker studio</vt:lpstr>
      <vt:lpstr>การสร้างหน้า Dashboard เปล่า</vt:lpstr>
      <vt:lpstr>หน้า Dashboard เปล่า</vt:lpstr>
      <vt:lpstr>การเชื่อมต่อข้อมูลกับ Dashboard</vt:lpstr>
      <vt:lpstr>การเชื่อมต่อข้อมูลกับ Dashboard (ต่อ)</vt:lpstr>
      <vt:lpstr>โหลดข้อมูลเข้าหน้า Dashboard</vt:lpstr>
      <vt:lpstr>หลังจากโหลดข้อมูลเข้าหน้า Dashboard</vt:lpstr>
      <vt:lpstr>การเพิ่มข้อมูล</vt:lpstr>
      <vt:lpstr>การรวมข้อมูล</vt:lpstr>
      <vt:lpstr>การรวมข้อมูล (ต่อ)</vt:lpstr>
      <vt:lpstr>การรวมข้อมูล (ต่อ)</vt:lpstr>
      <vt:lpstr>การรวมข้อมูล (ต่อ)</vt:lpstr>
      <vt:lpstr>การรวมข้อมูล (ต่อ)</vt:lpstr>
      <vt:lpstr>การรวมข้อมูล (ต่อ)</vt:lpstr>
      <vt:lpstr>หลังจากรวมข้อมูล</vt:lpstr>
      <vt:lpstr>การเลือกข้อมูลให้แสดงในตาราง</vt:lpstr>
      <vt:lpstr>การสร้างกราฟใน looker studio</vt:lpstr>
      <vt:lpstr>หลังจากโหลดข้อมูลเข้าหน้า Dashboard </vt:lpstr>
      <vt:lpstr>การตั้งชื่อหน้า Dashboard</vt:lpstr>
      <vt:lpstr>การกำหนดขนาดของหน้า Dashboard</vt:lpstr>
      <vt:lpstr>การกำหนดขนาดของหน้า Dashboard (ต่อ)</vt:lpstr>
      <vt:lpstr>สร้างกราฟวงกลม</vt:lpstr>
      <vt:lpstr>สร้างกราฟวงกลม (ต่อ)</vt:lpstr>
      <vt:lpstr>สร้างกราฟวงกลม (ต่อ)</vt:lpstr>
      <vt:lpstr>กำหนดชื่อให้ข้อมูลในแถบเครื่องมือ</vt:lpstr>
      <vt:lpstr>การปรับแต่งกราฟวงกลม</vt:lpstr>
      <vt:lpstr>การสร้างช่องข้อความ</vt:lpstr>
      <vt:lpstr>การสร้างช่องเปล่าเพื่อตกแต่ง</vt:lpstr>
      <vt:lpstr>สร้างกราฟแท่ง 10 อันดับร้านตามจำนวนรีวิว</vt:lpstr>
      <vt:lpstr>สร้างกราฟแท่ง 10 อันดับร้านตามจำนวนรีวิว (ต่อ)</vt:lpstr>
      <vt:lpstr>สร้างกราฟแท่ง 10 อันดับร้านตามจำนวนรีวิว (ต่อ)</vt:lpstr>
      <vt:lpstr>การปรับสัดส่วนของกราฟ</vt:lpstr>
      <vt:lpstr>ปรับแต่งกราฟแท่ง</vt:lpstr>
      <vt:lpstr>เพิ่มช่องข้อความชื่อกราฟแท่ง</vt:lpstr>
      <vt:lpstr>การสร้างข้อความบอกจำนวน Total หรือจำนวนรวม</vt:lpstr>
      <vt:lpstr>การสร้างข้อความบอกจำนวน Total หรือจำนวนรวม (ต่อ)</vt:lpstr>
      <vt:lpstr>สร้างกราฟแท่งจำนวนโฆษณา</vt:lpstr>
      <vt:lpstr>สร้างกราฟแท่งจำนวนโฆษณา (ต่อ)</vt:lpstr>
      <vt:lpstr>สร้างกราฟแท่งจำนวนโฆษณา (ต่อ)</vt:lpstr>
      <vt:lpstr>การเปลี่ยนประเภทของข้อมูลตัวเลข</vt:lpstr>
      <vt:lpstr>สร้างกราฟแท่งจำนวนโฆษณา (ต่อ)</vt:lpstr>
      <vt:lpstr>สร้างกราฟ Bubble map (Google map)</vt:lpstr>
      <vt:lpstr>สร้างกราฟ Bubble map (Google map) (ต่อ)</vt:lpstr>
      <vt:lpstr>การรวมข้อมูล 2 ตัวแปร(คอลัมน์)</vt:lpstr>
      <vt:lpstr>การรวมข้อมูล 2 ตัวแปร(คอลัมน์) (ต่อ)</vt:lpstr>
      <vt:lpstr>การรวมข้อมูล 2 ตัวแปร(คอลัมน์) (ต่อ)</vt:lpstr>
      <vt:lpstr>การรวมข้อมูล 2 ตัวแปร(คอลัมน์) (ต่อ)</vt:lpstr>
      <vt:lpstr>การรวมข้อมูล 2 ตัวแปร(คอลัมน์) (ต่อ)</vt:lpstr>
      <vt:lpstr>สร้างกราฟ Bubble map (Google map) (ต่อ)</vt:lpstr>
      <vt:lpstr>สร้างกราฟ Bubble map (Google map) (ต่อ)</vt:lpstr>
      <vt:lpstr>ปรับแต่งกราฟ Bubble map (Google map)</vt:lpstr>
      <vt:lpstr>ปรับแต่งกราฟ Bubble map (Google map) (ต่อ)</vt:lpstr>
      <vt:lpstr>สร้างตารางแสดงรายละเอียดข้อมูล</vt:lpstr>
      <vt:lpstr>สร้างตารางแสดงรายละเอียดข้อมูล (ต่อ)</vt:lpstr>
      <vt:lpstr>สร้างตารางแสดงรายละเอียดข้อมูล (ต่อ)</vt:lpstr>
      <vt:lpstr>สร้างตารางแสดงรายละเอียดข้อมูล (ต่อ)</vt:lpstr>
      <vt:lpstr>ปรับแต่งตาราง</vt:lpstr>
      <vt:lpstr>การสร้างตัวกรอง dropdown </vt:lpstr>
      <vt:lpstr>การสร้างตัวกรอง dropdown (ต่อ)</vt:lpstr>
      <vt:lpstr>การสร้างตัวกรอง dropdown (ต่อ)</vt:lpstr>
      <vt:lpstr>การสร้างตัวกรอง dropdown (ต่อ)</vt:lpstr>
      <vt:lpstr>การสร้างตัวกรอง dropdown (ต่อ)</vt:lpstr>
      <vt:lpstr>การทดสอบใช้งานตัวกรอก</vt:lpstr>
      <vt:lpstr>การทดสอบใช้งานตัวกรอก (ต่อ)</vt:lpstr>
      <vt:lpstr>การโหลดรูปภาพเข้าหน้า Dashboard</vt:lpstr>
      <vt:lpstr>การโหลดรูปภาพเข้าหน้า Dashboard (ต่อ)</vt:lpstr>
      <vt:lpstr>การโหลดรูปภาพเข้าหน้า Dashboard (ต่อ)</vt:lpstr>
      <vt:lpstr>การโหลดรูปภาพเข้าหน้า Dashboard (ต่อ)</vt:lpstr>
      <vt:lpstr>การโหลดรูปภาพเข้าหน้า Dashboard (ต่อ)</vt:lpstr>
      <vt:lpstr>การโหลดรูปภาพเข้าหน้า Dashboard (ต่อ)</vt:lpstr>
      <vt:lpstr>การโหลดรูปภาพเข้าหน้า Dashboard (ต่อ)</vt:lpstr>
      <vt:lpstr>การโหลดรูปภาพเข้าหน้า Dashboard (ต่อ)</vt:lpstr>
      <vt:lpstr>การโหลดรูปภาพเข้าหน้า Dashboard (ต่อ)</vt:lpstr>
      <vt:lpstr>ตกแต่ง Dashboard ตามต้องการ</vt:lpstr>
      <vt:lpstr>การแชร์หน้า Dashboard</vt:lpstr>
      <vt:lpstr>การแชร์หน้า Dashboard (ต่อ)</vt:lpstr>
      <vt:lpstr>การดาวน์โหลดหน้า Dashboard</vt:lpstr>
      <vt:lpstr>การดาวน์โหลดหน้า Dashboard (ต่อ)</vt:lpstr>
      <vt:lpstr>การดาวน์โหลดหน้า Dashboard (ต่อ)</vt:lpstr>
      <vt:lpstr>Locker studio</vt:lpstr>
      <vt:lpstr>Ethical framework in data project</vt:lpstr>
      <vt:lpstr>Ethical framework in data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 period 21​</dc:title>
  <dc:creator>Tan PH</dc:creator>
  <cp:lastModifiedBy>Tan PH</cp:lastModifiedBy>
  <cp:revision>1</cp:revision>
  <dcterms:created xsi:type="dcterms:W3CDTF">2024-05-15T07:16:53Z</dcterms:created>
  <dcterms:modified xsi:type="dcterms:W3CDTF">2024-05-15T07:17:29Z</dcterms:modified>
</cp:coreProperties>
</file>